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Happy Monkey" panose="020B0604020202020204" charset="0"/>
      <p:regular r:id="rId13"/>
    </p:embeddedFont>
    <p:embeddedFont>
      <p:font typeface="Merriweather" panose="020B060402020202020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6680243d2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6680243d2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e6680243d2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e6680243d2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e6680243d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e6680243d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e6680243d2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e6680243d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e6680243d2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e6680243d2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6680243d2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e6680243d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e6680243d2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e6680243d2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6680243d2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6680243d2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e6680243d2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e6680243d2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http://drive.google.com/file/d/1RzM-vrEeI9z78EUnyq1K-PZmQ6hdpNYk/view"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hyperlink" Target="http://drive.google.com/file/d/1--KVBWPb9BatcfNadqTLzbkxxF93eO9E/view"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s://www.youtube.com/watch?v=vLQ12ePxKuQ"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www.clpsfamily.com/first.html"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s://www.clpsfamily.com/first.html"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98300"/>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rgbClr val="FF0000"/>
                </a:solidFill>
                <a:latin typeface="Happy Monkey"/>
                <a:ea typeface="Happy Monkey"/>
                <a:cs typeface="Happy Monkey"/>
                <a:sym typeface="Happy Monkey"/>
              </a:rPr>
              <a:t>Curriculum Overview for First Grade</a:t>
            </a:r>
            <a:endParaRPr>
              <a:solidFill>
                <a:srgbClr val="FF0000"/>
              </a:solidFill>
              <a:latin typeface="Happy Monkey"/>
              <a:ea typeface="Happy Monkey"/>
              <a:cs typeface="Happy Monkey"/>
              <a:sym typeface="Happy Monkey"/>
            </a:endParaRPr>
          </a:p>
        </p:txBody>
      </p:sp>
      <p:sp>
        <p:nvSpPr>
          <p:cNvPr id="55" name="Google Shape;55;p13"/>
          <p:cNvSpPr txBox="1">
            <a:spLocks noGrp="1"/>
          </p:cNvSpPr>
          <p:nvPr>
            <p:ph type="subTitle" idx="1"/>
          </p:nvPr>
        </p:nvSpPr>
        <p:spPr>
          <a:xfrm>
            <a:off x="311700" y="3102700"/>
            <a:ext cx="8520600" cy="16782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05"/>
              <a:buNone/>
            </a:pPr>
            <a:r>
              <a:rPr lang="en" sz="3340" b="1">
                <a:solidFill>
                  <a:srgbClr val="6AA84F"/>
                </a:solidFill>
              </a:rPr>
              <a:t>*</a:t>
            </a:r>
            <a:r>
              <a:rPr lang="en" sz="3340" b="1">
                <a:solidFill>
                  <a:srgbClr val="6AA84F"/>
                </a:solidFill>
                <a:latin typeface="Happy Monkey"/>
                <a:ea typeface="Happy Monkey"/>
                <a:cs typeface="Happy Monkey"/>
                <a:sym typeface="Happy Monkey"/>
              </a:rPr>
              <a:t>Math</a:t>
            </a:r>
            <a:endParaRPr sz="3340" b="1">
              <a:solidFill>
                <a:srgbClr val="6AA84F"/>
              </a:solidFill>
              <a:latin typeface="Happy Monkey"/>
              <a:ea typeface="Happy Monkey"/>
              <a:cs typeface="Happy Monkey"/>
              <a:sym typeface="Happy Monkey"/>
            </a:endParaRPr>
          </a:p>
          <a:p>
            <a:pPr marL="0" lvl="0" indent="0" algn="ctr" rtl="0">
              <a:lnSpc>
                <a:spcPct val="80000"/>
              </a:lnSpc>
              <a:spcBef>
                <a:spcPts val="0"/>
              </a:spcBef>
              <a:spcAft>
                <a:spcPts val="0"/>
              </a:spcAft>
              <a:buSzPts val="605"/>
              <a:buNone/>
            </a:pPr>
            <a:r>
              <a:rPr lang="en" sz="3340" b="1">
                <a:solidFill>
                  <a:srgbClr val="0000FF"/>
                </a:solidFill>
                <a:latin typeface="Happy Monkey"/>
                <a:ea typeface="Happy Monkey"/>
                <a:cs typeface="Happy Monkey"/>
                <a:sym typeface="Happy Monkey"/>
              </a:rPr>
              <a:t>*English Language Arts</a:t>
            </a:r>
            <a:endParaRPr sz="3340" b="1">
              <a:solidFill>
                <a:srgbClr val="0000FF"/>
              </a:solidFill>
              <a:latin typeface="Happy Monkey"/>
              <a:ea typeface="Happy Monkey"/>
              <a:cs typeface="Happy Monkey"/>
              <a:sym typeface="Happy Monkey"/>
            </a:endParaRPr>
          </a:p>
          <a:p>
            <a:pPr marL="0" lvl="0" indent="0" algn="ctr" rtl="0">
              <a:lnSpc>
                <a:spcPct val="80000"/>
              </a:lnSpc>
              <a:spcBef>
                <a:spcPts val="0"/>
              </a:spcBef>
              <a:spcAft>
                <a:spcPts val="0"/>
              </a:spcAft>
              <a:buSzPts val="605"/>
              <a:buNone/>
            </a:pPr>
            <a:r>
              <a:rPr lang="en" sz="3340" b="1">
                <a:solidFill>
                  <a:srgbClr val="E69138"/>
                </a:solidFill>
                <a:latin typeface="Happy Monkey"/>
                <a:ea typeface="Happy Monkey"/>
                <a:cs typeface="Happy Monkey"/>
                <a:sym typeface="Happy Monkey"/>
              </a:rPr>
              <a:t>*Enrichment</a:t>
            </a:r>
            <a:endParaRPr sz="3340" b="1">
              <a:solidFill>
                <a:srgbClr val="E69138"/>
              </a:solidFill>
              <a:latin typeface="Happy Monkey"/>
              <a:ea typeface="Happy Monkey"/>
              <a:cs typeface="Happy Monkey"/>
              <a:sym typeface="Happy Monkey"/>
            </a:endParaRPr>
          </a:p>
        </p:txBody>
      </p:sp>
      <p:pic>
        <p:nvPicPr>
          <p:cNvPr id="56" name="Google Shape;56;p13" title="slide 1.wav">
            <a:hlinkClick r:id="rId5"/>
          </p:cNvPr>
          <p:cNvPicPr preferRelativeResize="0"/>
          <p:nvPr/>
        </p:nvPicPr>
        <p:blipFill>
          <a:blip r:embed="rId6">
            <a:alphaModFix/>
          </a:blip>
          <a:stretch>
            <a:fillRect/>
          </a:stretch>
        </p:blipFill>
        <p:spPr>
          <a:xfrm>
            <a:off x="189350" y="152400"/>
            <a:ext cx="457200" cy="457200"/>
          </a:xfrm>
          <a:prstGeom prst="rect">
            <a:avLst/>
          </a:prstGeom>
          <a:noFill/>
          <a:ln>
            <a:noFill/>
          </a:ln>
        </p:spPr>
      </p:pic>
      <p:pic>
        <p:nvPicPr>
          <p:cNvPr id="2" name="Audio 1">
            <a:hlinkClick r:id="" action="ppaction://media"/>
            <a:extLst>
              <a:ext uri="{FF2B5EF4-FFF2-40B4-BE49-F238E27FC236}">
                <a16:creationId xmlns:a16="http://schemas.microsoft.com/office/drawing/2014/main" id="{E282C431-2172-413A-B0F6-E480A2C5C2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38"/>
    </mc:Choice>
    <mc:Fallback>
      <p:transition spd="slow" advTm="1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424"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20" b="1" u="sng">
                <a:solidFill>
                  <a:srgbClr val="FF0000"/>
                </a:solidFill>
                <a:latin typeface="Happy Monkey"/>
                <a:ea typeface="Happy Monkey"/>
                <a:cs typeface="Happy Monkey"/>
                <a:sym typeface="Happy Monkey"/>
              </a:rPr>
              <a:t>Enrichment Expectations for Parent</a:t>
            </a:r>
            <a:endParaRPr sz="2720" b="1" u="sng">
              <a:solidFill>
                <a:srgbClr val="FF0000"/>
              </a:solidFill>
              <a:latin typeface="Happy Monkey"/>
              <a:ea typeface="Happy Monkey"/>
              <a:cs typeface="Happy Monkey"/>
              <a:sym typeface="Happy Monkey"/>
            </a:endParaRPr>
          </a:p>
        </p:txBody>
      </p:sp>
      <p:sp>
        <p:nvSpPr>
          <p:cNvPr id="112" name="Google Shape;112;p22"/>
          <p:cNvSpPr txBox="1">
            <a:spLocks noGrp="1"/>
          </p:cNvSpPr>
          <p:nvPr>
            <p:ph type="body" idx="1"/>
          </p:nvPr>
        </p:nvSpPr>
        <p:spPr>
          <a:xfrm>
            <a:off x="311700" y="1273325"/>
            <a:ext cx="8520600" cy="3416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Font typeface="Happy Monkey"/>
              <a:buChar char="●"/>
            </a:pPr>
            <a:r>
              <a:rPr lang="en">
                <a:latin typeface="Happy Monkey"/>
                <a:ea typeface="Happy Monkey"/>
                <a:cs typeface="Happy Monkey"/>
                <a:sym typeface="Happy Monkey"/>
              </a:rPr>
              <a:t>T</a:t>
            </a:r>
            <a:r>
              <a:rPr lang="en" b="1">
                <a:latin typeface="Happy Monkey"/>
                <a:ea typeface="Happy Monkey"/>
                <a:cs typeface="Happy Monkey"/>
                <a:sym typeface="Happy Monkey"/>
              </a:rPr>
              <a:t>his is a Pass/Fail course</a:t>
            </a:r>
            <a:r>
              <a:rPr lang="en">
                <a:latin typeface="Happy Monkey"/>
                <a:ea typeface="Happy Monkey"/>
                <a:cs typeface="Happy Monkey"/>
                <a:sym typeface="Happy Monkey"/>
              </a:rPr>
              <a:t>. </a:t>
            </a:r>
            <a:r>
              <a:rPr lang="en" u="sng">
                <a:latin typeface="Happy Monkey"/>
                <a:ea typeface="Happy Monkey"/>
                <a:cs typeface="Happy Monkey"/>
                <a:sym typeface="Happy Monkey"/>
              </a:rPr>
              <a:t>The time expectation for this part of the day is </a:t>
            </a:r>
            <a:r>
              <a:rPr lang="en" b="1" u="sng">
                <a:solidFill>
                  <a:srgbClr val="FF0000"/>
                </a:solidFill>
                <a:latin typeface="Happy Monkey"/>
                <a:ea typeface="Happy Monkey"/>
                <a:cs typeface="Happy Monkey"/>
                <a:sym typeface="Happy Monkey"/>
              </a:rPr>
              <a:t>1 hour</a:t>
            </a:r>
            <a:r>
              <a:rPr lang="en">
                <a:latin typeface="Happy Monkey"/>
                <a:ea typeface="Happy Monkey"/>
                <a:cs typeface="Happy Monkey"/>
                <a:sym typeface="Happy Monkey"/>
              </a:rPr>
              <a:t>. Your student will get as little or as much as you put in with them at home.</a:t>
            </a:r>
            <a:endParaRPr>
              <a:latin typeface="Happy Monkey"/>
              <a:ea typeface="Happy Monkey"/>
              <a:cs typeface="Happy Monkey"/>
              <a:sym typeface="Happy Monkey"/>
            </a:endParaRPr>
          </a:p>
          <a:p>
            <a:pPr marL="457200" lvl="0" indent="-342900" algn="l" rtl="0">
              <a:spcBef>
                <a:spcPts val="0"/>
              </a:spcBef>
              <a:spcAft>
                <a:spcPts val="0"/>
              </a:spcAft>
              <a:buSzPts val="1800"/>
              <a:buFont typeface="Happy Monkey"/>
              <a:buChar char="●"/>
            </a:pPr>
            <a:r>
              <a:rPr lang="en">
                <a:latin typeface="Happy Monkey"/>
                <a:ea typeface="Happy Monkey"/>
                <a:cs typeface="Happy Monkey"/>
                <a:sym typeface="Happy Monkey"/>
              </a:rPr>
              <a:t>Read the poetry of the week and listen to the weekly music selection.</a:t>
            </a:r>
            <a:endParaRPr>
              <a:latin typeface="Happy Monkey"/>
              <a:ea typeface="Happy Monkey"/>
              <a:cs typeface="Happy Monkey"/>
              <a:sym typeface="Happy Monkey"/>
            </a:endParaRPr>
          </a:p>
          <a:p>
            <a:pPr marL="457200" lvl="0" indent="-342900" algn="l" rtl="0">
              <a:spcBef>
                <a:spcPts val="0"/>
              </a:spcBef>
              <a:spcAft>
                <a:spcPts val="0"/>
              </a:spcAft>
              <a:buSzPts val="1800"/>
              <a:buFont typeface="Happy Monkey"/>
              <a:buChar char="●"/>
            </a:pPr>
            <a:r>
              <a:rPr lang="en" b="1">
                <a:solidFill>
                  <a:srgbClr val="FF0000"/>
                </a:solidFill>
                <a:latin typeface="Happy Monkey"/>
                <a:ea typeface="Happy Monkey"/>
                <a:cs typeface="Happy Monkey"/>
                <a:sym typeface="Happy Monkey"/>
              </a:rPr>
              <a:t>Supplies</a:t>
            </a:r>
            <a:r>
              <a:rPr lang="en">
                <a:latin typeface="Happy Monkey"/>
                <a:ea typeface="Happy Monkey"/>
                <a:cs typeface="Happy Monkey"/>
                <a:sym typeface="Happy Monkey"/>
              </a:rPr>
              <a:t>:  First Grade Enrichment Discussion Guide (pink), art cards, </a:t>
            </a:r>
            <a:r>
              <a:rPr lang="en" b="1">
                <a:latin typeface="Happy Monkey"/>
                <a:ea typeface="Happy Monkey"/>
                <a:cs typeface="Happy Monkey"/>
                <a:sym typeface="Happy Monkey"/>
              </a:rPr>
              <a:t>Enrichment Journal</a:t>
            </a:r>
            <a:r>
              <a:rPr lang="en">
                <a:latin typeface="Happy Monkey"/>
                <a:ea typeface="Happy Monkey"/>
                <a:cs typeface="Happy Monkey"/>
                <a:sym typeface="Happy Monkey"/>
              </a:rPr>
              <a:t>- to be used throughout year at home AND school. </a:t>
            </a:r>
            <a:r>
              <a:rPr lang="en" b="1">
                <a:highlight>
                  <a:srgbClr val="00FFFF"/>
                </a:highlight>
                <a:latin typeface="Happy Monkey"/>
                <a:ea typeface="Happy Monkey"/>
                <a:cs typeface="Happy Monkey"/>
                <a:sym typeface="Happy Monkey"/>
              </a:rPr>
              <a:t> Bring this to class EVERY DAY.</a:t>
            </a:r>
            <a:endParaRPr b="1">
              <a:highlight>
                <a:srgbClr val="00FFFF"/>
              </a:highlight>
              <a:latin typeface="Happy Monkey"/>
              <a:ea typeface="Happy Monkey"/>
              <a:cs typeface="Happy Monkey"/>
              <a:sym typeface="Happy Monkey"/>
            </a:endParaRPr>
          </a:p>
          <a:p>
            <a:pPr marL="457200" lvl="0" indent="0" algn="l" rtl="0">
              <a:spcBef>
                <a:spcPts val="1200"/>
              </a:spcBef>
              <a:spcAft>
                <a:spcPts val="0"/>
              </a:spcAft>
              <a:buNone/>
            </a:pPr>
            <a:r>
              <a:rPr lang="en" sz="1600">
                <a:latin typeface="Happy Monkey"/>
                <a:ea typeface="Happy Monkey"/>
                <a:cs typeface="Happy Monkey"/>
                <a:sym typeface="Happy Monkey"/>
              </a:rPr>
              <a:t>* You also have a supplemental book for Science</a:t>
            </a:r>
            <a:endParaRPr sz="1600">
              <a:latin typeface="Happy Monkey"/>
              <a:ea typeface="Happy Monkey"/>
              <a:cs typeface="Happy Monkey"/>
              <a:sym typeface="Happy Monkey"/>
            </a:endParaRPr>
          </a:p>
          <a:p>
            <a:pPr marL="457200" lvl="0" indent="0" algn="l" rtl="0">
              <a:spcBef>
                <a:spcPts val="1200"/>
              </a:spcBef>
              <a:spcAft>
                <a:spcPts val="0"/>
              </a:spcAft>
              <a:buNone/>
            </a:pPr>
            <a:r>
              <a:rPr lang="en" sz="1600">
                <a:latin typeface="Happy Monkey"/>
                <a:ea typeface="Happy Monkey"/>
                <a:cs typeface="Happy Monkey"/>
                <a:sym typeface="Happy Monkey"/>
              </a:rPr>
              <a:t>To use at your leisure- </a:t>
            </a:r>
            <a:r>
              <a:rPr lang="en" sz="1600" u="sng">
                <a:latin typeface="Happy Monkey"/>
                <a:ea typeface="Happy Monkey"/>
                <a:cs typeface="Happy Monkey"/>
                <a:sym typeface="Happy Monkey"/>
              </a:rPr>
              <a:t>The Nature Reader</a:t>
            </a:r>
            <a:endParaRPr sz="1600" u="sng">
              <a:latin typeface="Happy Monkey"/>
              <a:ea typeface="Happy Monkey"/>
              <a:cs typeface="Happy Monkey"/>
              <a:sym typeface="Happy Monkey"/>
            </a:endParaRPr>
          </a:p>
          <a:p>
            <a:pPr marL="0" lvl="0" indent="0" algn="l" rtl="0">
              <a:spcBef>
                <a:spcPts val="1200"/>
              </a:spcBef>
              <a:spcAft>
                <a:spcPts val="1200"/>
              </a:spcAft>
              <a:buNone/>
            </a:pPr>
            <a:endParaRPr/>
          </a:p>
        </p:txBody>
      </p:sp>
      <p:pic>
        <p:nvPicPr>
          <p:cNvPr id="113" name="Google Shape;113;p22"/>
          <p:cNvPicPr preferRelativeResize="0"/>
          <p:nvPr/>
        </p:nvPicPr>
        <p:blipFill rotWithShape="1">
          <a:blip r:embed="rId5">
            <a:alphaModFix/>
          </a:blip>
          <a:srcRect l="-5825" t="-3512" r="-4708" b="5942"/>
          <a:stretch/>
        </p:blipFill>
        <p:spPr>
          <a:xfrm>
            <a:off x="6098400" y="3177450"/>
            <a:ext cx="2880358" cy="2033196"/>
          </a:xfrm>
          <a:prstGeom prst="rect">
            <a:avLst/>
          </a:prstGeom>
          <a:noFill/>
          <a:ln>
            <a:noFill/>
          </a:ln>
        </p:spPr>
      </p:pic>
      <p:pic>
        <p:nvPicPr>
          <p:cNvPr id="3" name="Audio 2">
            <a:hlinkClick r:id="" action="ppaction://media"/>
            <a:extLst>
              <a:ext uri="{FF2B5EF4-FFF2-40B4-BE49-F238E27FC236}">
                <a16:creationId xmlns:a16="http://schemas.microsoft.com/office/drawing/2014/main" id="{DFEC55D6-0709-4C08-B647-519AF8B824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103"/>
    </mc:Choice>
    <mc:Fallback>
      <p:transition spd="slow" advTm="3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u="sng">
                <a:solidFill>
                  <a:srgbClr val="6AA84F"/>
                </a:solidFill>
                <a:latin typeface="Happy Monkey"/>
                <a:ea typeface="Happy Monkey"/>
                <a:cs typeface="Happy Monkey"/>
                <a:sym typeface="Happy Monkey"/>
              </a:rPr>
              <a:t>Saxon Math 2</a:t>
            </a:r>
            <a:endParaRPr b="1" u="sng">
              <a:solidFill>
                <a:srgbClr val="6AA84F"/>
              </a:solidFill>
              <a:latin typeface="Happy Monkey"/>
              <a:ea typeface="Happy Monkey"/>
              <a:cs typeface="Happy Monkey"/>
              <a:sym typeface="Happy Monkey"/>
            </a:endParaRPr>
          </a:p>
        </p:txBody>
      </p:sp>
      <p:sp>
        <p:nvSpPr>
          <p:cNvPr id="62" name="Google Shape;62;p14"/>
          <p:cNvSpPr txBox="1">
            <a:spLocks noGrp="1"/>
          </p:cNvSpPr>
          <p:nvPr>
            <p:ph type="body" idx="1"/>
          </p:nvPr>
        </p:nvSpPr>
        <p:spPr>
          <a:xfrm>
            <a:off x="311700" y="1419325"/>
            <a:ext cx="8520600" cy="45306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2400">
                <a:solidFill>
                  <a:schemeClr val="accent2"/>
                </a:solidFill>
                <a:highlight>
                  <a:srgbClr val="FFFFFF"/>
                </a:highlight>
                <a:latin typeface="Merriweather"/>
                <a:ea typeface="Merriweather"/>
                <a:cs typeface="Merriweather"/>
                <a:sym typeface="Merriweather"/>
              </a:rPr>
              <a:t> </a:t>
            </a:r>
            <a:r>
              <a:rPr lang="en" sz="6207" b="1">
                <a:solidFill>
                  <a:schemeClr val="accent2"/>
                </a:solidFill>
                <a:highlight>
                  <a:schemeClr val="accent6"/>
                </a:highlight>
                <a:latin typeface="Happy Monkey"/>
                <a:ea typeface="Happy Monkey"/>
                <a:cs typeface="Happy Monkey"/>
                <a:sym typeface="Happy Monkey"/>
              </a:rPr>
              <a:t>Math skills will build on the concepts they should have learned by the end of kindergarten. The students will gain a better understanding of number concepts and will expand their math abilities.  The student will be expected to perform these math skills by the end of First Grade..</a:t>
            </a:r>
            <a:endParaRPr sz="6207" b="1">
              <a:solidFill>
                <a:schemeClr val="accent2"/>
              </a:solidFill>
              <a:highlight>
                <a:schemeClr val="accent6"/>
              </a:highlight>
              <a:latin typeface="Happy Monkey"/>
              <a:ea typeface="Happy Monkey"/>
              <a:cs typeface="Happy Monkey"/>
              <a:sym typeface="Happy Monkey"/>
            </a:endParaRPr>
          </a:p>
          <a:p>
            <a:pPr marL="457200" lvl="0" indent="-260350" algn="l" rtl="0">
              <a:spcBef>
                <a:spcPts val="1200"/>
              </a:spcBef>
              <a:spcAft>
                <a:spcPts val="0"/>
              </a:spcAft>
              <a:buClr>
                <a:schemeClr val="accent2"/>
              </a:buClr>
              <a:buSzPct val="32217"/>
              <a:buFont typeface="Happy Monkey"/>
              <a:buChar char="●"/>
            </a:pPr>
            <a:r>
              <a:rPr lang="en" sz="6207" b="1">
                <a:solidFill>
                  <a:srgbClr val="FF0000"/>
                </a:solidFill>
                <a:highlight>
                  <a:srgbClr val="93C47D"/>
                </a:highlight>
                <a:latin typeface="Happy Monkey"/>
                <a:ea typeface="Happy Monkey"/>
                <a:cs typeface="Happy Monkey"/>
                <a:sym typeface="Happy Monkey"/>
              </a:rPr>
              <a:t>Number Sense/Counting</a:t>
            </a:r>
            <a:r>
              <a:rPr lang="en" sz="6670">
                <a:solidFill>
                  <a:schemeClr val="accent2"/>
                </a:solidFill>
                <a:highlight>
                  <a:schemeClr val="accent6"/>
                </a:highlight>
                <a:latin typeface="Happy Monkey"/>
                <a:ea typeface="Happy Monkey"/>
                <a:cs typeface="Happy Monkey"/>
                <a:sym typeface="Happy Monkey"/>
              </a:rPr>
              <a:t>-</a:t>
            </a:r>
            <a:r>
              <a:rPr lang="en" sz="6233">
                <a:solidFill>
                  <a:schemeClr val="accent2"/>
                </a:solidFill>
                <a:highlight>
                  <a:schemeClr val="accent6"/>
                </a:highlight>
                <a:latin typeface="Happy Monkey"/>
                <a:ea typeface="Happy Monkey"/>
                <a:cs typeface="Happy Monkey"/>
                <a:sym typeface="Happy Monkey"/>
              </a:rPr>
              <a:t>Count by 1s, 2s, 5s, 10s, and 25s past 100; Read, write, and understand numbers to 999; Identify numbers in the ones and then tens place in a two-digit number; Demonstrate an understanding of the parts-to-whole relationship by modeling simple fractions (1/2, 1/4, and whole) using manipulatives and pictures</a:t>
            </a:r>
            <a:endParaRPr sz="6233">
              <a:solidFill>
                <a:schemeClr val="accent2"/>
              </a:solidFill>
              <a:highlight>
                <a:schemeClr val="accent6"/>
              </a:highlight>
              <a:latin typeface="Happy Monkey"/>
              <a:ea typeface="Happy Monkey"/>
              <a:cs typeface="Happy Monkey"/>
              <a:sym typeface="Happy Monkey"/>
            </a:endParaRPr>
          </a:p>
          <a:p>
            <a:pPr marL="457200" lvl="0" indent="-261794" algn="l" rtl="0">
              <a:spcBef>
                <a:spcPts val="0"/>
              </a:spcBef>
              <a:spcAft>
                <a:spcPts val="0"/>
              </a:spcAft>
              <a:buClr>
                <a:schemeClr val="accent2"/>
              </a:buClr>
              <a:buSzPct val="33196"/>
              <a:buFont typeface="Happy Monkey"/>
              <a:buChar char="●"/>
            </a:pPr>
            <a:r>
              <a:rPr lang="en" sz="6298" b="1">
                <a:solidFill>
                  <a:srgbClr val="FF0000"/>
                </a:solidFill>
                <a:highlight>
                  <a:srgbClr val="93C47D"/>
                </a:highlight>
                <a:latin typeface="Happy Monkey"/>
                <a:ea typeface="Happy Monkey"/>
                <a:cs typeface="Happy Monkey"/>
                <a:sym typeface="Happy Monkey"/>
              </a:rPr>
              <a:t>Adding &amp; Subtracting</a:t>
            </a:r>
            <a:r>
              <a:rPr lang="en" sz="6298" b="1">
                <a:solidFill>
                  <a:schemeClr val="accent2"/>
                </a:solidFill>
                <a:highlight>
                  <a:schemeClr val="accent6"/>
                </a:highlight>
                <a:latin typeface="Happy Monkey"/>
                <a:ea typeface="Happy Monkey"/>
                <a:cs typeface="Happy Monkey"/>
                <a:sym typeface="Happy Monkey"/>
              </a:rPr>
              <a:t>-</a:t>
            </a:r>
            <a:r>
              <a:rPr lang="en" sz="6719" b="1">
                <a:solidFill>
                  <a:schemeClr val="accent2"/>
                </a:solidFill>
                <a:highlight>
                  <a:schemeClr val="accent6"/>
                </a:highlight>
                <a:latin typeface="Happy Monkey"/>
                <a:ea typeface="Happy Monkey"/>
                <a:cs typeface="Happy Monkey"/>
                <a:sym typeface="Happy Monkey"/>
              </a:rPr>
              <a:t> </a:t>
            </a:r>
            <a:r>
              <a:rPr lang="en" sz="6451">
                <a:solidFill>
                  <a:schemeClr val="accent2"/>
                </a:solidFill>
                <a:highlight>
                  <a:schemeClr val="accent6"/>
                </a:highlight>
                <a:latin typeface="Happy Monkey"/>
                <a:ea typeface="Happy Monkey"/>
                <a:cs typeface="Happy Monkey"/>
                <a:sym typeface="Happy Monkey"/>
              </a:rPr>
              <a:t>demo. understanding of symbols =,-,=; </a:t>
            </a:r>
            <a:r>
              <a:rPr lang="en" sz="6291">
                <a:solidFill>
                  <a:schemeClr val="accent2"/>
                </a:solidFill>
                <a:highlight>
                  <a:schemeClr val="accent6"/>
                </a:highlight>
                <a:latin typeface="Happy Monkey"/>
                <a:ea typeface="Happy Monkey"/>
                <a:cs typeface="Happy Monkey"/>
                <a:sym typeface="Happy Monkey"/>
              </a:rPr>
              <a:t> </a:t>
            </a:r>
            <a:r>
              <a:rPr lang="en" sz="6508">
                <a:solidFill>
                  <a:schemeClr val="accent2"/>
                </a:solidFill>
                <a:highlight>
                  <a:schemeClr val="accent6"/>
                </a:highlight>
                <a:latin typeface="Happy Monkey"/>
                <a:ea typeface="Happy Monkey"/>
                <a:cs typeface="Happy Monkey"/>
                <a:sym typeface="Happy Monkey"/>
              </a:rPr>
              <a:t>Solve addition and subtraction problems with one- and two-digit numbers; add and subtract two/three digit numbers; create/solve problems with a known answer (i.e 3+_=5); solve simple story problems.</a:t>
            </a:r>
            <a:endParaRPr sz="6508">
              <a:solidFill>
                <a:schemeClr val="accent2"/>
              </a:solidFill>
              <a:highlight>
                <a:schemeClr val="accent6"/>
              </a:highlight>
              <a:latin typeface="Happy Monkey"/>
              <a:ea typeface="Happy Monkey"/>
              <a:cs typeface="Happy Monkey"/>
              <a:sym typeface="Happy Monkey"/>
            </a:endParaRPr>
          </a:p>
          <a:p>
            <a:pPr marL="457200" lvl="0" indent="0" algn="l" rtl="0">
              <a:spcBef>
                <a:spcPts val="1200"/>
              </a:spcBef>
              <a:spcAft>
                <a:spcPts val="0"/>
              </a:spcAft>
              <a:buNone/>
            </a:pPr>
            <a:endParaRPr sz="2040" b="1">
              <a:solidFill>
                <a:schemeClr val="accent2"/>
              </a:solidFill>
              <a:highlight>
                <a:srgbClr val="FFFFFF"/>
              </a:highlight>
              <a:latin typeface="Happy Monkey"/>
              <a:ea typeface="Happy Monkey"/>
              <a:cs typeface="Happy Monkey"/>
              <a:sym typeface="Happy Monkey"/>
            </a:endParaRPr>
          </a:p>
          <a:p>
            <a:pPr marL="457200" lvl="0" indent="0" algn="l" rtl="0">
              <a:spcBef>
                <a:spcPts val="1200"/>
              </a:spcBef>
              <a:spcAft>
                <a:spcPts val="0"/>
              </a:spcAft>
              <a:buNone/>
            </a:pPr>
            <a:endParaRPr sz="1200">
              <a:solidFill>
                <a:schemeClr val="accent2"/>
              </a:solidFill>
              <a:highlight>
                <a:srgbClr val="FFFFFF"/>
              </a:highlight>
              <a:latin typeface="Merriweather"/>
              <a:ea typeface="Merriweather"/>
              <a:cs typeface="Merriweather"/>
              <a:sym typeface="Merriweather"/>
            </a:endParaRPr>
          </a:p>
          <a:p>
            <a:pPr marL="0" lvl="0" indent="0" algn="ctr" rtl="0">
              <a:spcBef>
                <a:spcPts val="1200"/>
              </a:spcBef>
              <a:spcAft>
                <a:spcPts val="0"/>
              </a:spcAft>
              <a:buNone/>
            </a:pPr>
            <a:endParaRPr sz="2000">
              <a:solidFill>
                <a:schemeClr val="accent2"/>
              </a:solidFill>
              <a:highlight>
                <a:srgbClr val="FFFFFF"/>
              </a:highlight>
              <a:latin typeface="Happy Monkey"/>
              <a:ea typeface="Happy Monkey"/>
              <a:cs typeface="Happy Monkey"/>
              <a:sym typeface="Happy Monkey"/>
            </a:endParaRPr>
          </a:p>
          <a:p>
            <a:pPr marL="0" lvl="0" indent="0" algn="l" rtl="0">
              <a:spcBef>
                <a:spcPts val="1200"/>
              </a:spcBef>
              <a:spcAft>
                <a:spcPts val="1200"/>
              </a:spcAft>
              <a:buNone/>
            </a:pPr>
            <a:endParaRPr sz="1200">
              <a:solidFill>
                <a:schemeClr val="accent2"/>
              </a:solidFill>
              <a:highlight>
                <a:srgbClr val="FFFFFF"/>
              </a:highlight>
              <a:latin typeface="Merriweather"/>
              <a:ea typeface="Merriweather"/>
              <a:cs typeface="Merriweather"/>
              <a:sym typeface="Merriweather"/>
            </a:endParaRPr>
          </a:p>
        </p:txBody>
      </p:sp>
      <p:pic>
        <p:nvPicPr>
          <p:cNvPr id="63" name="Google Shape;63;p14" title="Slides 2-3 (1).wav">
            <a:hlinkClick r:id="rId5"/>
          </p:cNvPr>
          <p:cNvPicPr preferRelativeResize="0"/>
          <p:nvPr/>
        </p:nvPicPr>
        <p:blipFill>
          <a:blip r:embed="rId6">
            <a:alphaModFix/>
          </a:blip>
          <a:stretch>
            <a:fillRect/>
          </a:stretch>
        </p:blipFill>
        <p:spPr>
          <a:xfrm>
            <a:off x="0" y="0"/>
            <a:ext cx="311700" cy="311700"/>
          </a:xfrm>
          <a:prstGeom prst="rect">
            <a:avLst/>
          </a:prstGeom>
          <a:noFill/>
          <a:ln>
            <a:noFill/>
          </a:ln>
        </p:spPr>
      </p:pic>
      <p:pic>
        <p:nvPicPr>
          <p:cNvPr id="2" name="Audio 1">
            <a:hlinkClick r:id="" action="ppaction://media"/>
            <a:extLst>
              <a:ext uri="{FF2B5EF4-FFF2-40B4-BE49-F238E27FC236}">
                <a16:creationId xmlns:a16="http://schemas.microsoft.com/office/drawing/2014/main" id="{0F254EA1-48F2-4A0A-A83D-6E315EC0A3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725"/>
    </mc:Choice>
    <mc:Fallback>
      <p:transition spd="slow" advTm="12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24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Happy Monkey"/>
                <a:ea typeface="Happy Monkey"/>
                <a:cs typeface="Happy Monkey"/>
                <a:sym typeface="Happy Monkey"/>
              </a:rPr>
              <a:t>                                               </a:t>
            </a:r>
            <a:r>
              <a:rPr lang="en" b="1">
                <a:solidFill>
                  <a:srgbClr val="6AA84F"/>
                </a:solidFill>
                <a:latin typeface="Happy Monkey"/>
                <a:ea typeface="Happy Monkey"/>
                <a:cs typeface="Happy Monkey"/>
                <a:sym typeface="Happy Monkey"/>
              </a:rPr>
              <a:t>Cont…..</a:t>
            </a:r>
            <a:endParaRPr b="1">
              <a:solidFill>
                <a:srgbClr val="6AA84F"/>
              </a:solidFill>
              <a:latin typeface="Happy Monkey"/>
              <a:ea typeface="Happy Monkey"/>
              <a:cs typeface="Happy Monkey"/>
              <a:sym typeface="Happy Monkey"/>
            </a:endParaRPr>
          </a:p>
        </p:txBody>
      </p:sp>
      <p:sp>
        <p:nvSpPr>
          <p:cNvPr id="69" name="Google Shape;69;p15"/>
          <p:cNvSpPr txBox="1">
            <a:spLocks noGrp="1"/>
          </p:cNvSpPr>
          <p:nvPr>
            <p:ph type="body" idx="1"/>
          </p:nvPr>
        </p:nvSpPr>
        <p:spPr>
          <a:xfrm>
            <a:off x="311700" y="1152475"/>
            <a:ext cx="8520600" cy="3870300"/>
          </a:xfrm>
          <a:prstGeom prst="rect">
            <a:avLst/>
          </a:prstGeom>
        </p:spPr>
        <p:txBody>
          <a:bodyPr spcFirstLastPara="1" wrap="square" lIns="91425" tIns="91425" rIns="91425" bIns="91425" anchor="t" anchorCtr="0">
            <a:normAutofit lnSpcReduction="10000"/>
          </a:bodyPr>
          <a:lstStyle/>
          <a:p>
            <a:pPr marL="457200" lvl="0" indent="-339090" algn="l" rtl="0">
              <a:lnSpc>
                <a:spcPct val="105000"/>
              </a:lnSpc>
              <a:spcBef>
                <a:spcPts val="0"/>
              </a:spcBef>
              <a:spcAft>
                <a:spcPts val="0"/>
              </a:spcAft>
              <a:buClr>
                <a:schemeClr val="accent2"/>
              </a:buClr>
              <a:buSzPts val="1740"/>
              <a:buFont typeface="Happy Monkey"/>
              <a:buChar char="●"/>
            </a:pPr>
            <a:r>
              <a:rPr lang="en" sz="1740" b="1">
                <a:solidFill>
                  <a:srgbClr val="FF0000"/>
                </a:solidFill>
                <a:highlight>
                  <a:srgbClr val="93C47D"/>
                </a:highlight>
                <a:latin typeface="Happy Monkey"/>
                <a:ea typeface="Happy Monkey"/>
                <a:cs typeface="Happy Monkey"/>
                <a:sym typeface="Happy Monkey"/>
              </a:rPr>
              <a:t>Time &amp; Money</a:t>
            </a:r>
            <a:r>
              <a:rPr lang="en" sz="1740" b="1">
                <a:solidFill>
                  <a:srgbClr val="FF0000"/>
                </a:solidFill>
                <a:highlight>
                  <a:schemeClr val="accent6"/>
                </a:highlight>
                <a:latin typeface="Happy Monkey"/>
                <a:ea typeface="Happy Monkey"/>
                <a:cs typeface="Happy Monkey"/>
                <a:sym typeface="Happy Monkey"/>
              </a:rPr>
              <a:t>-</a:t>
            </a:r>
            <a:r>
              <a:rPr lang="en" sz="1740" b="1">
                <a:solidFill>
                  <a:schemeClr val="accent2"/>
                </a:solidFill>
                <a:highlight>
                  <a:schemeClr val="accent6"/>
                </a:highlight>
                <a:latin typeface="Happy Monkey"/>
                <a:ea typeface="Happy Monkey"/>
                <a:cs typeface="Happy Monkey"/>
                <a:sym typeface="Happy Monkey"/>
              </a:rPr>
              <a:t> </a:t>
            </a:r>
            <a:r>
              <a:rPr lang="en" sz="1740">
                <a:solidFill>
                  <a:schemeClr val="accent2"/>
                </a:solidFill>
                <a:highlight>
                  <a:schemeClr val="accent6"/>
                </a:highlight>
                <a:latin typeface="Happy Monkey"/>
                <a:ea typeface="Happy Monkey"/>
                <a:cs typeface="Happy Monkey"/>
                <a:sym typeface="Happy Monkey"/>
              </a:rPr>
              <a:t>Tell time to the hour, half hour, 5 minute intervals, minute on a digital AND analog clock; relate time to events (i.e. longer, shorter, before, after); read a calendar-i.d month, date, days of the week); count combinations of quarters, dimes; nickels and pennies to at least $1.00.</a:t>
            </a:r>
            <a:endParaRPr sz="1740">
              <a:solidFill>
                <a:schemeClr val="accent2"/>
              </a:solidFill>
              <a:highlight>
                <a:schemeClr val="accent6"/>
              </a:highlight>
              <a:latin typeface="Happy Monkey"/>
              <a:ea typeface="Happy Monkey"/>
              <a:cs typeface="Happy Monkey"/>
              <a:sym typeface="Happy Monkey"/>
            </a:endParaRPr>
          </a:p>
          <a:p>
            <a:pPr marL="457200" lvl="0" indent="-339090" algn="l" rtl="0">
              <a:lnSpc>
                <a:spcPct val="105000"/>
              </a:lnSpc>
              <a:spcBef>
                <a:spcPts val="0"/>
              </a:spcBef>
              <a:spcAft>
                <a:spcPts val="0"/>
              </a:spcAft>
              <a:buClr>
                <a:schemeClr val="accent2"/>
              </a:buClr>
              <a:buSzPts val="1740"/>
              <a:buFont typeface="Happy Monkey"/>
              <a:buChar char="●"/>
            </a:pPr>
            <a:r>
              <a:rPr lang="en" sz="1740" b="1">
                <a:solidFill>
                  <a:srgbClr val="FF0000"/>
                </a:solidFill>
                <a:highlight>
                  <a:srgbClr val="93C47D"/>
                </a:highlight>
                <a:latin typeface="Happy Monkey"/>
                <a:ea typeface="Happy Monkey"/>
                <a:cs typeface="Happy Monkey"/>
                <a:sym typeface="Happy Monkey"/>
              </a:rPr>
              <a:t>Measuring and Comparing</a:t>
            </a:r>
            <a:r>
              <a:rPr lang="en" sz="1740" b="1">
                <a:solidFill>
                  <a:schemeClr val="accent2"/>
                </a:solidFill>
                <a:highlight>
                  <a:schemeClr val="accent6"/>
                </a:highlight>
                <a:latin typeface="Happy Monkey"/>
                <a:ea typeface="Happy Monkey"/>
                <a:cs typeface="Happy Monkey"/>
                <a:sym typeface="Happy Monkey"/>
              </a:rPr>
              <a:t> </a:t>
            </a:r>
            <a:r>
              <a:rPr lang="en" sz="1716" b="1">
                <a:solidFill>
                  <a:schemeClr val="accent2"/>
                </a:solidFill>
                <a:highlight>
                  <a:schemeClr val="accent6"/>
                </a:highlight>
                <a:latin typeface="Happy Monkey"/>
                <a:ea typeface="Happy Monkey"/>
                <a:cs typeface="Happy Monkey"/>
                <a:sym typeface="Happy Monkey"/>
              </a:rPr>
              <a:t>-</a:t>
            </a:r>
            <a:r>
              <a:rPr lang="en" sz="1716">
                <a:solidFill>
                  <a:schemeClr val="accent2"/>
                </a:solidFill>
                <a:highlight>
                  <a:schemeClr val="accent6"/>
                </a:highlight>
                <a:latin typeface="Happy Monkey"/>
                <a:ea typeface="Happy Monkey"/>
                <a:cs typeface="Happy Monkey"/>
                <a:sym typeface="Happy Monkey"/>
              </a:rPr>
              <a:t>1 more, 1 less, 10 more, 10 less; &lt;,&gt;,=; comparing and ordering numbers to 100; weight, length, volume</a:t>
            </a:r>
            <a:endParaRPr sz="1716">
              <a:solidFill>
                <a:schemeClr val="accent2"/>
              </a:solidFill>
              <a:highlight>
                <a:schemeClr val="accent6"/>
              </a:highlight>
              <a:latin typeface="Happy Monkey"/>
              <a:ea typeface="Happy Monkey"/>
              <a:cs typeface="Happy Monkey"/>
              <a:sym typeface="Happy Monkey"/>
            </a:endParaRPr>
          </a:p>
          <a:p>
            <a:pPr marL="457200" lvl="0" indent="-339090" algn="l" rtl="0">
              <a:lnSpc>
                <a:spcPct val="105000"/>
              </a:lnSpc>
              <a:spcBef>
                <a:spcPts val="0"/>
              </a:spcBef>
              <a:spcAft>
                <a:spcPts val="0"/>
              </a:spcAft>
              <a:buClr>
                <a:schemeClr val="accent2"/>
              </a:buClr>
              <a:buSzPts val="1740"/>
              <a:buFont typeface="Happy Monkey"/>
              <a:buChar char="●"/>
            </a:pPr>
            <a:r>
              <a:rPr lang="en" sz="1740" b="1">
                <a:solidFill>
                  <a:srgbClr val="FF0000"/>
                </a:solidFill>
                <a:highlight>
                  <a:srgbClr val="93C47D"/>
                </a:highlight>
                <a:latin typeface="Happy Monkey"/>
                <a:ea typeface="Happy Monkey"/>
                <a:cs typeface="Happy Monkey"/>
                <a:sym typeface="Happy Monkey"/>
              </a:rPr>
              <a:t>Shapes, Graphs, and Data Analysis </a:t>
            </a:r>
            <a:r>
              <a:rPr lang="en" sz="1740" b="1">
                <a:solidFill>
                  <a:schemeClr val="accent2"/>
                </a:solidFill>
                <a:highlight>
                  <a:schemeClr val="accent6"/>
                </a:highlight>
                <a:latin typeface="Happy Monkey"/>
                <a:ea typeface="Happy Monkey"/>
                <a:cs typeface="Happy Monkey"/>
                <a:sym typeface="Happy Monkey"/>
              </a:rPr>
              <a:t>- </a:t>
            </a:r>
            <a:r>
              <a:rPr lang="en" sz="1740">
                <a:solidFill>
                  <a:schemeClr val="accent2"/>
                </a:solidFill>
                <a:highlight>
                  <a:schemeClr val="accent6"/>
                </a:highlight>
                <a:latin typeface="Happy Monkey"/>
                <a:ea typeface="Happy Monkey"/>
                <a:cs typeface="Happy Monkey"/>
                <a:sym typeface="Happy Monkey"/>
              </a:rPr>
              <a:t>collect and organize data in tally charts, bar graphs and line graphs; i.d, describe/extend repeating patterns, 1 &amp; 2 dimensional shapes.</a:t>
            </a:r>
            <a:endParaRPr sz="1740">
              <a:solidFill>
                <a:schemeClr val="accent2"/>
              </a:solidFill>
              <a:highlight>
                <a:schemeClr val="accent6"/>
              </a:highlight>
              <a:latin typeface="Happy Monkey"/>
              <a:ea typeface="Happy Monkey"/>
              <a:cs typeface="Happy Monkey"/>
              <a:sym typeface="Happy Monkey"/>
            </a:endParaRPr>
          </a:p>
          <a:p>
            <a:pPr marL="457200" lvl="0" indent="-339090" algn="l" rtl="0">
              <a:lnSpc>
                <a:spcPct val="105000"/>
              </a:lnSpc>
              <a:spcBef>
                <a:spcPts val="0"/>
              </a:spcBef>
              <a:spcAft>
                <a:spcPts val="0"/>
              </a:spcAft>
              <a:buClr>
                <a:schemeClr val="accent2"/>
              </a:buClr>
              <a:buSzPts val="1740"/>
              <a:buFont typeface="Happy Monkey"/>
              <a:buChar char="●"/>
            </a:pPr>
            <a:r>
              <a:rPr lang="en" sz="1740" b="1">
                <a:solidFill>
                  <a:srgbClr val="FF0000"/>
                </a:solidFill>
                <a:highlight>
                  <a:srgbClr val="93C47D"/>
                </a:highlight>
                <a:latin typeface="Happy Monkey"/>
                <a:ea typeface="Happy Monkey"/>
                <a:cs typeface="Happy Monkey"/>
                <a:sym typeface="Happy Monkey"/>
              </a:rPr>
              <a:t>Classify and Estimate</a:t>
            </a:r>
            <a:r>
              <a:rPr lang="en" sz="1740" b="1">
                <a:solidFill>
                  <a:schemeClr val="accent2"/>
                </a:solidFill>
                <a:highlight>
                  <a:schemeClr val="accent6"/>
                </a:highlight>
                <a:latin typeface="Happy Monkey"/>
                <a:ea typeface="Happy Monkey"/>
                <a:cs typeface="Happy Monkey"/>
                <a:sym typeface="Happy Monkey"/>
              </a:rPr>
              <a:t>- </a:t>
            </a:r>
            <a:r>
              <a:rPr lang="en" sz="1740">
                <a:solidFill>
                  <a:schemeClr val="accent2"/>
                </a:solidFill>
                <a:highlight>
                  <a:schemeClr val="accent6"/>
                </a:highlight>
                <a:latin typeface="Happy Monkey"/>
                <a:ea typeface="Happy Monkey"/>
                <a:cs typeface="Happy Monkey"/>
                <a:sym typeface="Happy Monkey"/>
              </a:rPr>
              <a:t>Estimate answers to addition and subtraction problems; estimate # of objects in a collection; classify objects by common attributes</a:t>
            </a:r>
            <a:endParaRPr sz="1740">
              <a:solidFill>
                <a:schemeClr val="accent2"/>
              </a:solidFill>
              <a:highlight>
                <a:schemeClr val="accent6"/>
              </a:highlight>
              <a:latin typeface="Happy Monkey"/>
              <a:ea typeface="Happy Monkey"/>
              <a:cs typeface="Happy Monkey"/>
              <a:sym typeface="Happy Monkey"/>
            </a:endParaRPr>
          </a:p>
          <a:p>
            <a:pPr marL="0" lvl="0" indent="0" algn="l" rtl="0">
              <a:lnSpc>
                <a:spcPct val="105000"/>
              </a:lnSpc>
              <a:spcBef>
                <a:spcPts val="1200"/>
              </a:spcBef>
              <a:spcAft>
                <a:spcPts val="1200"/>
              </a:spcAft>
              <a:buNone/>
            </a:pPr>
            <a:endParaRPr/>
          </a:p>
        </p:txBody>
      </p:sp>
      <p:pic>
        <p:nvPicPr>
          <p:cNvPr id="2" name="Audio 1">
            <a:hlinkClick r:id="" action="ppaction://media"/>
            <a:extLst>
              <a:ext uri="{FF2B5EF4-FFF2-40B4-BE49-F238E27FC236}">
                <a16:creationId xmlns:a16="http://schemas.microsoft.com/office/drawing/2014/main" id="{83675311-D95F-4A8C-8586-64E6DA69F6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352"/>
    </mc:Choice>
    <mc:Fallback>
      <p:transition spd="slow" advTm="3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u="sng">
                <a:solidFill>
                  <a:srgbClr val="6AA84F"/>
                </a:solidFill>
                <a:latin typeface="Happy Monkey"/>
                <a:ea typeface="Happy Monkey"/>
                <a:cs typeface="Happy Monkey"/>
                <a:sym typeface="Happy Monkey"/>
              </a:rPr>
              <a:t>Math Expectations of Parent</a:t>
            </a:r>
            <a:endParaRPr b="1" u="sng">
              <a:solidFill>
                <a:srgbClr val="6AA84F"/>
              </a:solidFill>
              <a:latin typeface="Happy Monkey"/>
              <a:ea typeface="Happy Monkey"/>
              <a:cs typeface="Happy Monkey"/>
              <a:sym typeface="Happy Monkey"/>
            </a:endParaRPr>
          </a:p>
        </p:txBody>
      </p:sp>
      <p:sp>
        <p:nvSpPr>
          <p:cNvPr id="75" name="Google Shape;75;p16"/>
          <p:cNvSpPr txBox="1">
            <a:spLocks noGrp="1"/>
          </p:cNvSpPr>
          <p:nvPr>
            <p:ph type="body" idx="1"/>
          </p:nvPr>
        </p:nvSpPr>
        <p:spPr>
          <a:xfrm>
            <a:off x="311700" y="1017725"/>
            <a:ext cx="8520600" cy="36021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b="1">
                <a:solidFill>
                  <a:srgbClr val="FF0000"/>
                </a:solidFill>
                <a:latin typeface="Happy Monkey"/>
                <a:ea typeface="Happy Monkey"/>
                <a:cs typeface="Happy Monkey"/>
                <a:sym typeface="Happy Monkey"/>
              </a:rPr>
              <a:t>Grade EVERY Math page</a:t>
            </a:r>
            <a:r>
              <a:rPr lang="en">
                <a:solidFill>
                  <a:schemeClr val="dk1"/>
                </a:solidFill>
                <a:latin typeface="Happy Monkey"/>
                <a:ea typeface="Happy Monkey"/>
                <a:cs typeface="Happy Monkey"/>
                <a:sym typeface="Happy Monkey"/>
              </a:rPr>
              <a:t>- carefully!  When your student misses a problem, discuss what was missed, reteach if needed, and then have them correct over to the side of the problem.  </a:t>
            </a:r>
            <a:r>
              <a:rPr lang="en" u="sng">
                <a:solidFill>
                  <a:schemeClr val="dk1"/>
                </a:solidFill>
                <a:latin typeface="Happy Monkey"/>
                <a:ea typeface="Happy Monkey"/>
                <a:cs typeface="Happy Monkey"/>
                <a:sym typeface="Happy Monkey"/>
              </a:rPr>
              <a:t>*Use the back of your Math pages if extra practice is needed.</a:t>
            </a:r>
            <a:endParaRPr u="sng">
              <a:solidFill>
                <a:schemeClr val="dk1"/>
              </a:solidFill>
              <a:latin typeface="Happy Monkey"/>
              <a:ea typeface="Happy Monkey"/>
              <a:cs typeface="Happy Monkey"/>
              <a:sym typeface="Happy Monkey"/>
            </a:endParaRPr>
          </a:p>
          <a:p>
            <a:pPr marL="457200" lvl="0" indent="-342900" algn="l" rtl="0">
              <a:spcBef>
                <a:spcPts val="0"/>
              </a:spcBef>
              <a:spcAft>
                <a:spcPts val="0"/>
              </a:spcAft>
              <a:buSzPts val="1800"/>
              <a:buChar char="●"/>
            </a:pPr>
            <a:r>
              <a:rPr lang="en">
                <a:solidFill>
                  <a:schemeClr val="dk1"/>
                </a:solidFill>
                <a:latin typeface="Happy Monkey"/>
                <a:ea typeface="Happy Monkey"/>
                <a:cs typeface="Happy Monkey"/>
                <a:sym typeface="Happy Monkey"/>
              </a:rPr>
              <a:t>Use the</a:t>
            </a:r>
            <a:r>
              <a:rPr lang="en">
                <a:latin typeface="Happy Monkey"/>
                <a:ea typeface="Happy Monkey"/>
                <a:cs typeface="Happy Monkey"/>
                <a:sym typeface="Happy Monkey"/>
              </a:rPr>
              <a:t> </a:t>
            </a:r>
            <a:r>
              <a:rPr lang="en" b="1">
                <a:solidFill>
                  <a:srgbClr val="FF0000"/>
                </a:solidFill>
                <a:latin typeface="Happy Monkey"/>
                <a:ea typeface="Happy Monkey"/>
                <a:cs typeface="Happy Monkey"/>
                <a:sym typeface="Happy Monkey"/>
              </a:rPr>
              <a:t>Math Manipulative Box</a:t>
            </a:r>
            <a:r>
              <a:rPr lang="en">
                <a:latin typeface="Happy Monkey"/>
                <a:ea typeface="Happy Monkey"/>
                <a:cs typeface="Happy Monkey"/>
                <a:sym typeface="Happy Monkey"/>
              </a:rPr>
              <a:t> (pictured below)</a:t>
            </a:r>
            <a:r>
              <a:rPr lang="en">
                <a:solidFill>
                  <a:schemeClr val="dk1"/>
                </a:solidFill>
                <a:latin typeface="Happy Monkey"/>
                <a:ea typeface="Happy Monkey"/>
                <a:cs typeface="Happy Monkey"/>
                <a:sym typeface="Happy Monkey"/>
              </a:rPr>
              <a:t>for help. Keep it near your work area. If you are not sure how to use it, ask me, ask a friend who might know, and there is always help online!</a:t>
            </a:r>
            <a:endParaRPr>
              <a:solidFill>
                <a:schemeClr val="dk1"/>
              </a:solidFill>
              <a:latin typeface="Happy Monkey"/>
              <a:ea typeface="Happy Monkey"/>
              <a:cs typeface="Happy Monkey"/>
              <a:sym typeface="Happy Monkey"/>
            </a:endParaRPr>
          </a:p>
          <a:p>
            <a:pPr marL="457200" lvl="0" indent="-342900" algn="l" rtl="0">
              <a:spcBef>
                <a:spcPts val="0"/>
              </a:spcBef>
              <a:spcAft>
                <a:spcPts val="0"/>
              </a:spcAft>
              <a:buClr>
                <a:schemeClr val="dk1"/>
              </a:buClr>
              <a:buSzPts val="1800"/>
              <a:buFont typeface="Happy Monkey"/>
              <a:buChar char="●"/>
            </a:pPr>
            <a:r>
              <a:rPr lang="en" b="1">
                <a:solidFill>
                  <a:srgbClr val="FF0000"/>
                </a:solidFill>
                <a:latin typeface="Happy Monkey"/>
                <a:ea typeface="Happy Monkey"/>
                <a:cs typeface="Happy Monkey"/>
                <a:sym typeface="Happy Monkey"/>
              </a:rPr>
              <a:t>You</a:t>
            </a:r>
            <a:r>
              <a:rPr lang="en">
                <a:solidFill>
                  <a:schemeClr val="dk1"/>
                </a:solidFill>
                <a:latin typeface="Happy Monkey"/>
                <a:ea typeface="Happy Monkey"/>
                <a:cs typeface="Happy Monkey"/>
                <a:sym typeface="Happy Monkey"/>
              </a:rPr>
              <a:t> are the tutor!</a:t>
            </a:r>
            <a:endParaRPr>
              <a:solidFill>
                <a:schemeClr val="dk1"/>
              </a:solidFill>
              <a:latin typeface="Happy Monkey"/>
              <a:ea typeface="Happy Monkey"/>
              <a:cs typeface="Happy Monkey"/>
              <a:sym typeface="Happy Monkey"/>
            </a:endParaRPr>
          </a:p>
          <a:p>
            <a:pPr marL="457200" lvl="0" indent="-342900" algn="l" rtl="0">
              <a:spcBef>
                <a:spcPts val="0"/>
              </a:spcBef>
              <a:spcAft>
                <a:spcPts val="0"/>
              </a:spcAft>
              <a:buClr>
                <a:schemeClr val="dk1"/>
              </a:buClr>
              <a:buSzPts val="1800"/>
              <a:buFont typeface="Happy Monkey"/>
              <a:buChar char="●"/>
            </a:pPr>
            <a:r>
              <a:rPr lang="en">
                <a:solidFill>
                  <a:schemeClr val="dk1"/>
                </a:solidFill>
                <a:latin typeface="Happy Monkey"/>
                <a:ea typeface="Happy Monkey"/>
                <a:cs typeface="Happy Monkey"/>
                <a:sym typeface="Happy Monkey"/>
              </a:rPr>
              <a:t>Try to incorporate the math skills into life!</a:t>
            </a:r>
            <a:endParaRPr>
              <a:solidFill>
                <a:schemeClr val="dk1"/>
              </a:solidFill>
              <a:latin typeface="Happy Monkey"/>
              <a:ea typeface="Happy Monkey"/>
              <a:cs typeface="Happy Monkey"/>
              <a:sym typeface="Happy Monkey"/>
            </a:endParaRPr>
          </a:p>
          <a:p>
            <a:pPr marL="457200" lvl="0" indent="0" algn="l" rtl="0">
              <a:spcBef>
                <a:spcPts val="1200"/>
              </a:spcBef>
              <a:spcAft>
                <a:spcPts val="0"/>
              </a:spcAft>
              <a:buNone/>
            </a:pPr>
            <a:r>
              <a:rPr lang="en" b="1">
                <a:solidFill>
                  <a:srgbClr val="FF0000"/>
                </a:solidFill>
                <a:latin typeface="Happy Monkey"/>
                <a:ea typeface="Happy Monkey"/>
                <a:cs typeface="Happy Monkey"/>
                <a:sym typeface="Happy Monkey"/>
              </a:rPr>
              <a:t>                                 </a:t>
            </a:r>
            <a:r>
              <a:rPr lang="en" sz="2100" b="1">
                <a:solidFill>
                  <a:srgbClr val="FF0000"/>
                </a:solidFill>
                <a:latin typeface="Happy Monkey"/>
                <a:ea typeface="Happy Monkey"/>
                <a:cs typeface="Happy Monkey"/>
                <a:sym typeface="Happy Monkey"/>
              </a:rPr>
              <a:t> EVERY DAY!</a:t>
            </a:r>
            <a:endParaRPr sz="2100" b="1">
              <a:solidFill>
                <a:srgbClr val="FF0000"/>
              </a:solidFill>
              <a:latin typeface="Happy Monkey"/>
              <a:ea typeface="Happy Monkey"/>
              <a:cs typeface="Happy Monkey"/>
              <a:sym typeface="Happy Monkey"/>
            </a:endParaRPr>
          </a:p>
          <a:p>
            <a:pPr marL="0" lvl="0" indent="0" algn="l" rtl="0">
              <a:spcBef>
                <a:spcPts val="1200"/>
              </a:spcBef>
              <a:spcAft>
                <a:spcPts val="1200"/>
              </a:spcAft>
              <a:buNone/>
            </a:pPr>
            <a:endParaRPr>
              <a:solidFill>
                <a:schemeClr val="dk1"/>
              </a:solidFill>
              <a:latin typeface="Happy Monkey"/>
              <a:ea typeface="Happy Monkey"/>
              <a:cs typeface="Happy Monkey"/>
              <a:sym typeface="Happy Monkey"/>
            </a:endParaRPr>
          </a:p>
        </p:txBody>
      </p:sp>
      <p:pic>
        <p:nvPicPr>
          <p:cNvPr id="76" name="Google Shape;76;p16"/>
          <p:cNvPicPr preferRelativeResize="0"/>
          <p:nvPr/>
        </p:nvPicPr>
        <p:blipFill>
          <a:blip r:embed="rId5">
            <a:alphaModFix/>
          </a:blip>
          <a:stretch>
            <a:fillRect/>
          </a:stretch>
        </p:blipFill>
        <p:spPr>
          <a:xfrm>
            <a:off x="6081979" y="3182800"/>
            <a:ext cx="2532887" cy="1849861"/>
          </a:xfrm>
          <a:prstGeom prst="rect">
            <a:avLst/>
          </a:prstGeom>
          <a:noFill/>
          <a:ln>
            <a:noFill/>
          </a:ln>
        </p:spPr>
      </p:pic>
      <p:pic>
        <p:nvPicPr>
          <p:cNvPr id="2" name="Audio 1">
            <a:hlinkClick r:id="" action="ppaction://media"/>
            <a:extLst>
              <a:ext uri="{FF2B5EF4-FFF2-40B4-BE49-F238E27FC236}">
                <a16:creationId xmlns:a16="http://schemas.microsoft.com/office/drawing/2014/main" id="{A24EEA48-85FF-413F-A6EC-977C206914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7348"/>
    </mc:Choice>
    <mc:Fallback>
      <p:transition spd="slow" advTm="30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u="sng">
                <a:solidFill>
                  <a:srgbClr val="0000FF"/>
                </a:solidFill>
                <a:latin typeface="Happy Monkey"/>
                <a:ea typeface="Happy Monkey"/>
                <a:cs typeface="Happy Monkey"/>
                <a:sym typeface="Happy Monkey"/>
              </a:rPr>
              <a:t>English/ Language Arts</a:t>
            </a:r>
            <a:endParaRPr b="1" u="sng">
              <a:solidFill>
                <a:srgbClr val="0000FF"/>
              </a:solidFill>
              <a:latin typeface="Happy Monkey"/>
              <a:ea typeface="Happy Monkey"/>
              <a:cs typeface="Happy Monkey"/>
              <a:sym typeface="Happy Monkey"/>
            </a:endParaRPr>
          </a:p>
          <a:p>
            <a:pPr marL="0" lvl="0" indent="0" algn="ctr" rtl="0">
              <a:spcBef>
                <a:spcPts val="0"/>
              </a:spcBef>
              <a:spcAft>
                <a:spcPts val="0"/>
              </a:spcAft>
              <a:buNone/>
            </a:pPr>
            <a:endParaRPr b="1">
              <a:latin typeface="Happy Monkey"/>
              <a:ea typeface="Happy Monkey"/>
              <a:cs typeface="Happy Monkey"/>
              <a:sym typeface="Happy Monkey"/>
            </a:endParaRPr>
          </a:p>
          <a:p>
            <a:pPr marL="0" lvl="0" indent="0" algn="ctr" rtl="0">
              <a:spcBef>
                <a:spcPts val="0"/>
              </a:spcBef>
              <a:spcAft>
                <a:spcPts val="0"/>
              </a:spcAft>
              <a:buNone/>
            </a:pPr>
            <a:endParaRPr b="1">
              <a:latin typeface="Happy Monkey"/>
              <a:ea typeface="Happy Monkey"/>
              <a:cs typeface="Happy Monkey"/>
              <a:sym typeface="Happy Monkey"/>
            </a:endParaRPr>
          </a:p>
        </p:txBody>
      </p:sp>
      <p:sp>
        <p:nvSpPr>
          <p:cNvPr id="82" name="Google Shape;82;p17"/>
          <p:cNvSpPr txBox="1">
            <a:spLocks noGrp="1"/>
          </p:cNvSpPr>
          <p:nvPr>
            <p:ph type="body" idx="1"/>
          </p:nvPr>
        </p:nvSpPr>
        <p:spPr>
          <a:xfrm>
            <a:off x="311700" y="1152475"/>
            <a:ext cx="8520600" cy="39909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1018"/>
              <a:buNone/>
            </a:pPr>
            <a:r>
              <a:rPr lang="en" sz="1765">
                <a:solidFill>
                  <a:srgbClr val="000000"/>
                </a:solidFill>
                <a:latin typeface="Happy Monkey"/>
                <a:ea typeface="Happy Monkey"/>
                <a:cs typeface="Happy Monkey"/>
                <a:sym typeface="Happy Monkey"/>
              </a:rPr>
              <a:t>By the end of First Grade in English, the students will be expected to have gained the following skills…</a:t>
            </a:r>
            <a:endParaRPr sz="1765">
              <a:solidFill>
                <a:srgbClr val="000000"/>
              </a:solidFill>
              <a:latin typeface="Happy Monkey"/>
              <a:ea typeface="Happy Monkey"/>
              <a:cs typeface="Happy Monkey"/>
              <a:sym typeface="Happy Monkey"/>
            </a:endParaRPr>
          </a:p>
          <a:p>
            <a:pPr marL="457200" lvl="0" indent="-340677" algn="l" rtl="0">
              <a:lnSpc>
                <a:spcPct val="105000"/>
              </a:lnSpc>
              <a:spcBef>
                <a:spcPts val="1200"/>
              </a:spcBef>
              <a:spcAft>
                <a:spcPts val="0"/>
              </a:spcAft>
              <a:buSzPts val="1765"/>
              <a:buFont typeface="Happy Monkey"/>
              <a:buChar char="●"/>
            </a:pPr>
            <a:r>
              <a:rPr lang="en" sz="1765" b="1">
                <a:solidFill>
                  <a:srgbClr val="0000FF"/>
                </a:solidFill>
                <a:latin typeface="Happy Monkey"/>
                <a:ea typeface="Happy Monkey"/>
                <a:cs typeface="Happy Monkey"/>
                <a:sym typeface="Happy Monkey"/>
              </a:rPr>
              <a:t>Reading</a:t>
            </a:r>
            <a:r>
              <a:rPr lang="en" sz="1765">
                <a:latin typeface="Happy Monkey"/>
                <a:ea typeface="Happy Monkey"/>
                <a:cs typeface="Happy Monkey"/>
                <a:sym typeface="Happy Monkey"/>
              </a:rPr>
              <a:t>- </a:t>
            </a:r>
            <a:r>
              <a:rPr lang="en" sz="1765">
                <a:solidFill>
                  <a:srgbClr val="000000"/>
                </a:solidFill>
                <a:latin typeface="Happy Monkey"/>
                <a:ea typeface="Happy Monkey"/>
                <a:cs typeface="Happy Monkey"/>
                <a:sym typeface="Happy Monkey"/>
              </a:rPr>
              <a:t>understand/use new words; read words by sight; read unfamiliar words using phonics; read with purpose and understanding; ask &amp; answer questions; main idea/ details; retell a story.</a:t>
            </a:r>
            <a:endParaRPr sz="1765">
              <a:latin typeface="Happy Monkey"/>
              <a:ea typeface="Happy Monkey"/>
              <a:cs typeface="Happy Monkey"/>
              <a:sym typeface="Happy Monkey"/>
            </a:endParaRPr>
          </a:p>
          <a:p>
            <a:pPr marL="457200" lvl="0" indent="-340677" algn="l" rtl="0">
              <a:lnSpc>
                <a:spcPct val="105000"/>
              </a:lnSpc>
              <a:spcBef>
                <a:spcPts val="0"/>
              </a:spcBef>
              <a:spcAft>
                <a:spcPts val="0"/>
              </a:spcAft>
              <a:buSzPts val="1765"/>
              <a:buFont typeface="Happy Monkey"/>
              <a:buChar char="●"/>
            </a:pPr>
            <a:r>
              <a:rPr lang="en" sz="1765" b="1">
                <a:solidFill>
                  <a:srgbClr val="0000FF"/>
                </a:solidFill>
                <a:latin typeface="Happy Monkey"/>
                <a:ea typeface="Happy Monkey"/>
                <a:cs typeface="Happy Monkey"/>
                <a:sym typeface="Happy Monkey"/>
              </a:rPr>
              <a:t>Writing</a:t>
            </a:r>
            <a:r>
              <a:rPr lang="en" sz="1765" b="1">
                <a:latin typeface="Happy Monkey"/>
                <a:ea typeface="Happy Monkey"/>
                <a:cs typeface="Happy Monkey"/>
                <a:sym typeface="Happy Monkey"/>
              </a:rPr>
              <a:t>- </a:t>
            </a:r>
            <a:r>
              <a:rPr lang="en" sz="1765">
                <a:latin typeface="Happy Monkey"/>
                <a:ea typeface="Happy Monkey"/>
                <a:cs typeface="Happy Monkey"/>
                <a:sym typeface="Happy Monkey"/>
              </a:rPr>
              <a:t> </a:t>
            </a:r>
            <a:r>
              <a:rPr lang="en" sz="1765">
                <a:solidFill>
                  <a:srgbClr val="000000"/>
                </a:solidFill>
                <a:latin typeface="Happy Monkey"/>
                <a:ea typeface="Happy Monkey"/>
                <a:cs typeface="Happy Monkey"/>
                <a:sym typeface="Happy Monkey"/>
              </a:rPr>
              <a:t>use basic English rules like capitalization and punctuation; learn basic parts of speech; print letters of alphabet, uppercase and lowercase; spell unfamiliar words phonetically (by sound); write composition pieces that will be informational, opinion, realistic fiction, and a  fairy tale.</a:t>
            </a:r>
            <a:endParaRPr sz="1765">
              <a:solidFill>
                <a:srgbClr val="000000"/>
              </a:solidFill>
              <a:latin typeface="Happy Monkey"/>
              <a:ea typeface="Happy Monkey"/>
              <a:cs typeface="Happy Monkey"/>
              <a:sym typeface="Happy Monkey"/>
            </a:endParaRPr>
          </a:p>
          <a:p>
            <a:pPr marL="0" lvl="0" indent="0" algn="l" rtl="0">
              <a:lnSpc>
                <a:spcPct val="105000"/>
              </a:lnSpc>
              <a:spcBef>
                <a:spcPts val="1200"/>
              </a:spcBef>
              <a:spcAft>
                <a:spcPts val="1200"/>
              </a:spcAft>
              <a:buSzPts val="1018"/>
              <a:buNone/>
            </a:pPr>
            <a:endParaRPr sz="1665"/>
          </a:p>
        </p:txBody>
      </p:sp>
      <p:pic>
        <p:nvPicPr>
          <p:cNvPr id="2" name="Audio 1">
            <a:hlinkClick r:id="" action="ppaction://media"/>
            <a:extLst>
              <a:ext uri="{FF2B5EF4-FFF2-40B4-BE49-F238E27FC236}">
                <a16:creationId xmlns:a16="http://schemas.microsoft.com/office/drawing/2014/main" id="{5D24DFA7-7650-413D-81F2-831C96B9A3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9700"/>
    </mc:Choice>
    <mc:Fallback>
      <p:transition spd="slow" advTm="16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FF0000"/>
                </a:solidFill>
                <a:latin typeface="Happy Monkey"/>
                <a:ea typeface="Happy Monkey"/>
                <a:cs typeface="Happy Monkey"/>
                <a:sym typeface="Happy Monkey"/>
              </a:rPr>
              <a:t>                                              </a:t>
            </a:r>
            <a:r>
              <a:rPr lang="en" b="1" u="sng">
                <a:solidFill>
                  <a:srgbClr val="0000FF"/>
                </a:solidFill>
                <a:latin typeface="Happy Monkey"/>
                <a:ea typeface="Happy Monkey"/>
                <a:cs typeface="Happy Monkey"/>
                <a:sym typeface="Happy Monkey"/>
              </a:rPr>
              <a:t> ELA  </a:t>
            </a:r>
            <a:r>
              <a:rPr lang="en" b="1">
                <a:solidFill>
                  <a:srgbClr val="0000FF"/>
                </a:solidFill>
                <a:latin typeface="Happy Monkey"/>
                <a:ea typeface="Happy Monkey"/>
                <a:cs typeface="Happy Monkey"/>
                <a:sym typeface="Happy Monkey"/>
              </a:rPr>
              <a:t>Cont...</a:t>
            </a:r>
            <a:endParaRPr b="1">
              <a:solidFill>
                <a:srgbClr val="0000FF"/>
              </a:solidFill>
              <a:latin typeface="Happy Monkey"/>
              <a:ea typeface="Happy Monkey"/>
              <a:cs typeface="Happy Monkey"/>
              <a:sym typeface="Happy Monkey"/>
            </a:endParaRPr>
          </a:p>
        </p:txBody>
      </p:sp>
      <p:sp>
        <p:nvSpPr>
          <p:cNvPr id="88" name="Google Shape;88;p18"/>
          <p:cNvSpPr txBox="1">
            <a:spLocks noGrp="1"/>
          </p:cNvSpPr>
          <p:nvPr>
            <p:ph type="body" idx="1"/>
          </p:nvPr>
        </p:nvSpPr>
        <p:spPr>
          <a:xfrm>
            <a:off x="311700" y="1017725"/>
            <a:ext cx="8520600" cy="3964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Font typeface="Happy Monkey"/>
              <a:buChar char="●"/>
            </a:pPr>
            <a:r>
              <a:rPr lang="en" b="1">
                <a:solidFill>
                  <a:srgbClr val="0000FF"/>
                </a:solidFill>
                <a:latin typeface="Happy Monkey"/>
                <a:ea typeface="Happy Monkey"/>
                <a:cs typeface="Happy Monkey"/>
                <a:sym typeface="Happy Monkey"/>
              </a:rPr>
              <a:t>Shurley Grammar</a:t>
            </a:r>
            <a:r>
              <a:rPr lang="en" b="1">
                <a:solidFill>
                  <a:srgbClr val="000000"/>
                </a:solidFill>
                <a:latin typeface="Happy Monkey"/>
                <a:ea typeface="Happy Monkey"/>
                <a:cs typeface="Happy Monkey"/>
                <a:sym typeface="Happy Monkey"/>
              </a:rPr>
              <a:t>- </a:t>
            </a:r>
            <a:r>
              <a:rPr lang="en">
                <a:solidFill>
                  <a:srgbClr val="000000"/>
                </a:solidFill>
                <a:latin typeface="Happy Monkey"/>
                <a:ea typeface="Happy Monkey"/>
                <a:cs typeface="Happy Monkey"/>
                <a:sym typeface="Happy Monkey"/>
              </a:rPr>
              <a:t>First Grade is the first year of Shurley Grammar at CLPS.   By the end of the year, the students will be able to identify/understand the following parts of speech in the English language: noun, verb, adverb, adjective, article, preposition, prepositional phrase, pronoun, and conjunction.</a:t>
            </a:r>
            <a:endParaRPr>
              <a:solidFill>
                <a:srgbClr val="000000"/>
              </a:solidFill>
              <a:latin typeface="Happy Monkey"/>
              <a:ea typeface="Happy Monkey"/>
              <a:cs typeface="Happy Monkey"/>
              <a:sym typeface="Happy Monkey"/>
            </a:endParaRPr>
          </a:p>
          <a:p>
            <a:pPr marL="457200" lvl="0" indent="-342900" algn="l" rtl="0">
              <a:spcBef>
                <a:spcPts val="0"/>
              </a:spcBef>
              <a:spcAft>
                <a:spcPts val="0"/>
              </a:spcAft>
              <a:buClr>
                <a:srgbClr val="000000"/>
              </a:buClr>
              <a:buSzPts val="1800"/>
              <a:buFont typeface="Happy Monkey"/>
              <a:buChar char="●"/>
            </a:pPr>
            <a:r>
              <a:rPr lang="en">
                <a:solidFill>
                  <a:srgbClr val="000000"/>
                </a:solidFill>
                <a:latin typeface="Happy Monkey"/>
                <a:ea typeface="Happy Monkey"/>
                <a:cs typeface="Happy Monkey"/>
                <a:sym typeface="Happy Monkey"/>
              </a:rPr>
              <a:t>We will begin learning how to classify a sentence.</a:t>
            </a:r>
            <a:endParaRPr>
              <a:solidFill>
                <a:srgbClr val="000000"/>
              </a:solidFill>
              <a:latin typeface="Happy Monkey"/>
              <a:ea typeface="Happy Monkey"/>
              <a:cs typeface="Happy Monkey"/>
              <a:sym typeface="Happy Monkey"/>
            </a:endParaRPr>
          </a:p>
          <a:p>
            <a:pPr marL="457200" lvl="0" indent="-342900" algn="l" rtl="0">
              <a:spcBef>
                <a:spcPts val="0"/>
              </a:spcBef>
              <a:spcAft>
                <a:spcPts val="0"/>
              </a:spcAft>
              <a:buClr>
                <a:srgbClr val="000000"/>
              </a:buClr>
              <a:buSzPts val="1800"/>
              <a:buFont typeface="Happy Monkey"/>
              <a:buChar char="●"/>
            </a:pPr>
            <a:r>
              <a:rPr lang="en" b="1">
                <a:solidFill>
                  <a:srgbClr val="000000"/>
                </a:solidFill>
                <a:latin typeface="Happy Monkey"/>
                <a:ea typeface="Happy Monkey"/>
                <a:cs typeface="Happy Monkey"/>
                <a:sym typeface="Happy Monkey"/>
              </a:rPr>
              <a:t>You will receive a link to the digital Shurley Grammar textbook</a:t>
            </a:r>
            <a:r>
              <a:rPr lang="en">
                <a:solidFill>
                  <a:srgbClr val="000000"/>
                </a:solidFill>
                <a:latin typeface="Happy Monkey"/>
                <a:ea typeface="Happy Monkey"/>
                <a:cs typeface="Happy Monkey"/>
                <a:sym typeface="Happy Monkey"/>
              </a:rPr>
              <a:t> that will help you at home.  It will have the phonics learned each week, as well as, phonic rules &amp; sounds, and jingles that will help with parts of speech.</a:t>
            </a:r>
            <a:endParaRPr>
              <a:solidFill>
                <a:srgbClr val="000000"/>
              </a:solidFill>
              <a:latin typeface="Happy Monkey"/>
              <a:ea typeface="Happy Monkey"/>
              <a:cs typeface="Happy Monkey"/>
              <a:sym typeface="Happy Monkey"/>
            </a:endParaRPr>
          </a:p>
          <a:p>
            <a:pPr marL="457200" lvl="0" indent="-342900" algn="l" rtl="0">
              <a:spcBef>
                <a:spcPts val="0"/>
              </a:spcBef>
              <a:spcAft>
                <a:spcPts val="0"/>
              </a:spcAft>
              <a:buClr>
                <a:srgbClr val="000000"/>
              </a:buClr>
              <a:buSzPts val="1800"/>
              <a:buFont typeface="Happy Monkey"/>
              <a:buChar char="●"/>
            </a:pPr>
            <a:r>
              <a:rPr lang="en" b="1" u="sng">
                <a:solidFill>
                  <a:srgbClr val="FF0000"/>
                </a:solidFill>
                <a:latin typeface="Happy Monkey"/>
                <a:ea typeface="Happy Monkey"/>
                <a:cs typeface="Happy Monkey"/>
                <a:sym typeface="Happy Monkey"/>
              </a:rPr>
              <a:t>Shurley English: An introduction for Parents</a:t>
            </a:r>
            <a:r>
              <a:rPr lang="en" b="1">
                <a:solidFill>
                  <a:srgbClr val="FF0000"/>
                </a:solidFill>
                <a:latin typeface="Happy Monkey"/>
                <a:ea typeface="Happy Monkey"/>
                <a:cs typeface="Happy Monkey"/>
                <a:sym typeface="Happy Monkey"/>
              </a:rPr>
              <a:t> </a:t>
            </a:r>
            <a:r>
              <a:rPr lang="en" b="1">
                <a:solidFill>
                  <a:srgbClr val="000000"/>
                </a:solidFill>
                <a:latin typeface="Happy Monkey"/>
                <a:ea typeface="Happy Monkey"/>
                <a:cs typeface="Happy Monkey"/>
                <a:sym typeface="Happy Monkey"/>
              </a:rPr>
              <a:t>video</a:t>
            </a:r>
            <a:r>
              <a:rPr lang="en" b="1">
                <a:solidFill>
                  <a:srgbClr val="FF0000"/>
                </a:solidFill>
                <a:latin typeface="Happy Monkey"/>
                <a:ea typeface="Happy Monkey"/>
                <a:cs typeface="Happy Monkey"/>
                <a:sym typeface="Happy Monkey"/>
              </a:rPr>
              <a:t> </a:t>
            </a:r>
            <a:r>
              <a:rPr lang="en">
                <a:solidFill>
                  <a:srgbClr val="000000"/>
                </a:solidFill>
                <a:latin typeface="Happy Monkey"/>
                <a:ea typeface="Happy Monkey"/>
                <a:cs typeface="Happy Monkey"/>
                <a:sym typeface="Happy Monkey"/>
              </a:rPr>
              <a:t>link:</a:t>
            </a:r>
            <a:endParaRPr>
              <a:solidFill>
                <a:srgbClr val="000000"/>
              </a:solidFill>
              <a:latin typeface="Happy Monkey"/>
              <a:ea typeface="Happy Monkey"/>
              <a:cs typeface="Happy Monkey"/>
              <a:sym typeface="Happy Monkey"/>
            </a:endParaRPr>
          </a:p>
          <a:p>
            <a:pPr marL="457200" lvl="0" indent="0" algn="l" rtl="0">
              <a:spcBef>
                <a:spcPts val="1200"/>
              </a:spcBef>
              <a:spcAft>
                <a:spcPts val="1200"/>
              </a:spcAft>
              <a:buNone/>
            </a:pPr>
            <a:r>
              <a:rPr lang="en" u="sng">
                <a:solidFill>
                  <a:schemeClr val="hlink"/>
                </a:solidFill>
                <a:latin typeface="Happy Monkey"/>
                <a:ea typeface="Happy Monkey"/>
                <a:cs typeface="Happy Monkey"/>
                <a:sym typeface="Happy Monkey"/>
                <a:hlinkClick r:id="rId5"/>
              </a:rPr>
              <a:t>**</a:t>
            </a:r>
            <a:r>
              <a:rPr lang="en" u="sng">
                <a:solidFill>
                  <a:schemeClr val="hlink"/>
                </a:solidFill>
                <a:highlight>
                  <a:srgbClr val="00FFFF"/>
                </a:highlight>
                <a:latin typeface="Happy Monkey"/>
                <a:ea typeface="Happy Monkey"/>
                <a:cs typeface="Happy Monkey"/>
                <a:sym typeface="Happy Monkey"/>
                <a:hlinkClick r:id="rId5"/>
              </a:rPr>
              <a:t> https://www.youtube.com/watch?v=vLQ12ePxKuQ</a:t>
            </a:r>
            <a:endParaRPr>
              <a:solidFill>
                <a:srgbClr val="000000"/>
              </a:solidFill>
              <a:highlight>
                <a:srgbClr val="00FFFF"/>
              </a:highlight>
              <a:latin typeface="Happy Monkey"/>
              <a:ea typeface="Happy Monkey"/>
              <a:cs typeface="Happy Monkey"/>
              <a:sym typeface="Happy Monkey"/>
            </a:endParaRPr>
          </a:p>
        </p:txBody>
      </p:sp>
      <p:pic>
        <p:nvPicPr>
          <p:cNvPr id="2" name="Audio 1">
            <a:hlinkClick r:id="" action="ppaction://media"/>
            <a:extLst>
              <a:ext uri="{FF2B5EF4-FFF2-40B4-BE49-F238E27FC236}">
                <a16:creationId xmlns:a16="http://schemas.microsoft.com/office/drawing/2014/main" id="{7EF2DEF2-9D61-4051-A926-8BBB368C16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380"/>
    </mc:Choice>
    <mc:Fallback>
      <p:transition spd="slow" advTm="7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u="sng">
                <a:solidFill>
                  <a:srgbClr val="0000FF"/>
                </a:solidFill>
                <a:latin typeface="Happy Monkey"/>
                <a:ea typeface="Happy Monkey"/>
                <a:cs typeface="Happy Monkey"/>
                <a:sym typeface="Happy Monkey"/>
              </a:rPr>
              <a:t>ELA Expectation for Parents</a:t>
            </a:r>
            <a:endParaRPr b="1" u="sng">
              <a:solidFill>
                <a:srgbClr val="0000FF"/>
              </a:solidFill>
              <a:latin typeface="Happy Monkey"/>
              <a:ea typeface="Happy Monkey"/>
              <a:cs typeface="Happy Monkey"/>
              <a:sym typeface="Happy Monkey"/>
            </a:endParaRPr>
          </a:p>
        </p:txBody>
      </p:sp>
      <p:sp>
        <p:nvSpPr>
          <p:cNvPr id="94" name="Google Shape;94;p19"/>
          <p:cNvSpPr txBox="1">
            <a:spLocks noGrp="1"/>
          </p:cNvSpPr>
          <p:nvPr>
            <p:ph type="body" idx="1"/>
          </p:nvPr>
        </p:nvSpPr>
        <p:spPr>
          <a:xfrm>
            <a:off x="311700" y="1017725"/>
            <a:ext cx="8520600" cy="4005000"/>
          </a:xfrm>
          <a:prstGeom prst="rect">
            <a:avLst/>
          </a:prstGeom>
        </p:spPr>
        <p:txBody>
          <a:bodyPr spcFirstLastPara="1" wrap="square" lIns="91425" tIns="91425" rIns="91425" bIns="91425" anchor="t" anchorCtr="0">
            <a:noAutofit/>
          </a:bodyPr>
          <a:lstStyle/>
          <a:p>
            <a:pPr marL="457200" lvl="0" indent="-338455" algn="l" rtl="0">
              <a:lnSpc>
                <a:spcPct val="95000"/>
              </a:lnSpc>
              <a:spcBef>
                <a:spcPts val="0"/>
              </a:spcBef>
              <a:spcAft>
                <a:spcPts val="0"/>
              </a:spcAft>
              <a:buSzPts val="1730"/>
              <a:buFont typeface="Happy Monkey"/>
              <a:buChar char="●"/>
            </a:pPr>
            <a:r>
              <a:rPr lang="en" sz="1729" b="1">
                <a:solidFill>
                  <a:srgbClr val="FF0000"/>
                </a:solidFill>
                <a:highlight>
                  <a:schemeClr val="accent6"/>
                </a:highlight>
                <a:latin typeface="Happy Monkey"/>
                <a:ea typeface="Happy Monkey"/>
                <a:cs typeface="Happy Monkey"/>
                <a:sym typeface="Happy Monkey"/>
              </a:rPr>
              <a:t>Hold your child accountable once something is learned!</a:t>
            </a:r>
            <a:r>
              <a:rPr lang="en" sz="1729">
                <a:solidFill>
                  <a:srgbClr val="FF0000"/>
                </a:solidFill>
                <a:highlight>
                  <a:schemeClr val="accent6"/>
                </a:highlight>
                <a:latin typeface="Happy Monkey"/>
                <a:ea typeface="Happy Monkey"/>
                <a:cs typeface="Happy Monkey"/>
                <a:sym typeface="Happy Monkey"/>
              </a:rPr>
              <a:t> </a:t>
            </a:r>
            <a:r>
              <a:rPr lang="en" sz="1729">
                <a:highlight>
                  <a:schemeClr val="accent6"/>
                </a:highlight>
                <a:latin typeface="Happy Monkey"/>
                <a:ea typeface="Happy Monkey"/>
                <a:cs typeface="Happy Monkey"/>
                <a:sym typeface="Happy Monkey"/>
              </a:rPr>
              <a:t> (</a:t>
            </a:r>
            <a:r>
              <a:rPr lang="en" sz="1729">
                <a:latin typeface="Happy Monkey"/>
                <a:ea typeface="Happy Monkey"/>
                <a:cs typeface="Happy Monkey"/>
                <a:sym typeface="Happy Monkey"/>
              </a:rPr>
              <a:t>ie- capital at beginning of sentences, end marks, proper spelling once a word has been learned, correct handwriting).</a:t>
            </a:r>
            <a:endParaRPr sz="1729">
              <a:latin typeface="Happy Monkey"/>
              <a:ea typeface="Happy Monkey"/>
              <a:cs typeface="Happy Monkey"/>
              <a:sym typeface="Happy Monkey"/>
            </a:endParaRPr>
          </a:p>
          <a:p>
            <a:pPr marL="457200" lvl="0" indent="-338455" algn="l" rtl="0">
              <a:lnSpc>
                <a:spcPct val="95000"/>
              </a:lnSpc>
              <a:spcBef>
                <a:spcPts val="0"/>
              </a:spcBef>
              <a:spcAft>
                <a:spcPts val="0"/>
              </a:spcAft>
              <a:buSzPts val="1730"/>
              <a:buFont typeface="Happy Monkey"/>
              <a:buChar char="●"/>
            </a:pPr>
            <a:r>
              <a:rPr lang="en" sz="1729">
                <a:latin typeface="Happy Monkey"/>
                <a:ea typeface="Happy Monkey"/>
                <a:cs typeface="Happy Monkey"/>
                <a:sym typeface="Happy Monkey"/>
              </a:rPr>
              <a:t>You are the teacher too!  </a:t>
            </a:r>
            <a:r>
              <a:rPr lang="en" sz="1729" b="1" u="sng">
                <a:solidFill>
                  <a:srgbClr val="000000"/>
                </a:solidFill>
                <a:latin typeface="Happy Monkey"/>
                <a:ea typeface="Happy Monkey"/>
                <a:cs typeface="Happy Monkey"/>
                <a:sym typeface="Happy Monkey"/>
              </a:rPr>
              <a:t>If you can’t read something, they need to rewrite it.</a:t>
            </a:r>
            <a:endParaRPr sz="1729" b="1" u="sng">
              <a:solidFill>
                <a:srgbClr val="000000"/>
              </a:solidFill>
              <a:latin typeface="Happy Monkey"/>
              <a:ea typeface="Happy Monkey"/>
              <a:cs typeface="Happy Monkey"/>
              <a:sym typeface="Happy Monkey"/>
            </a:endParaRPr>
          </a:p>
          <a:p>
            <a:pPr marL="457200" lvl="0" indent="-338455" algn="l" rtl="0">
              <a:lnSpc>
                <a:spcPct val="95000"/>
              </a:lnSpc>
              <a:spcBef>
                <a:spcPts val="0"/>
              </a:spcBef>
              <a:spcAft>
                <a:spcPts val="0"/>
              </a:spcAft>
              <a:buSzPts val="1730"/>
              <a:buFont typeface="Happy Monkey"/>
              <a:buChar char="●"/>
            </a:pPr>
            <a:r>
              <a:rPr lang="en" sz="1729" b="1">
                <a:solidFill>
                  <a:srgbClr val="FF0000"/>
                </a:solidFill>
                <a:latin typeface="Happy Monkey"/>
                <a:ea typeface="Happy Monkey"/>
                <a:cs typeface="Happy Monkey"/>
                <a:sym typeface="Happy Monkey"/>
              </a:rPr>
              <a:t>Phonics! </a:t>
            </a:r>
            <a:r>
              <a:rPr lang="en" sz="1729">
                <a:latin typeface="Happy Monkey"/>
                <a:ea typeface="Happy Monkey"/>
                <a:cs typeface="Happy Monkey"/>
                <a:sym typeface="Happy Monkey"/>
              </a:rPr>
              <a:t> New sounds are learned WEEKLY!  </a:t>
            </a:r>
            <a:r>
              <a:rPr lang="en" sz="1729" u="sng">
                <a:latin typeface="Happy Monkey"/>
                <a:ea typeface="Happy Monkey"/>
                <a:cs typeface="Happy Monkey"/>
                <a:sym typeface="Happy Monkey"/>
              </a:rPr>
              <a:t>If your child hasn’t 100% mastered some </a:t>
            </a:r>
            <a:r>
              <a:rPr lang="en" sz="1729">
                <a:latin typeface="Happy Monkey"/>
                <a:ea typeface="Happy Monkey"/>
                <a:cs typeface="Happy Monkey"/>
                <a:sym typeface="Happy Monkey"/>
              </a:rPr>
              <a:t>(and they won’t), </a:t>
            </a:r>
            <a:r>
              <a:rPr lang="en" sz="1729" b="1">
                <a:solidFill>
                  <a:srgbClr val="000000"/>
                </a:solidFill>
                <a:latin typeface="Happy Monkey"/>
                <a:ea typeface="Happy Monkey"/>
                <a:cs typeface="Happy Monkey"/>
                <a:sym typeface="Happy Monkey"/>
              </a:rPr>
              <a:t>PLEASE continue to work at home on them</a:t>
            </a:r>
            <a:r>
              <a:rPr lang="en" sz="1729" b="1">
                <a:latin typeface="Happy Monkey"/>
                <a:ea typeface="Happy Monkey"/>
                <a:cs typeface="Happy Monkey"/>
                <a:sym typeface="Happy Monkey"/>
              </a:rPr>
              <a:t>.</a:t>
            </a:r>
            <a:r>
              <a:rPr lang="en" sz="1729">
                <a:latin typeface="Happy Monkey"/>
                <a:ea typeface="Happy Monkey"/>
                <a:cs typeface="Happy Monkey"/>
                <a:sym typeface="Happy Monkey"/>
              </a:rPr>
              <a:t>  This is so important!  Utilize the 1st Grade videos for extra practice.</a:t>
            </a:r>
            <a:r>
              <a:rPr lang="en" sz="1729" b="1">
                <a:latin typeface="Happy Monkey"/>
                <a:ea typeface="Happy Monkey"/>
                <a:cs typeface="Happy Monkey"/>
                <a:sym typeface="Happy Monkey"/>
              </a:rPr>
              <a:t> </a:t>
            </a:r>
            <a:r>
              <a:rPr lang="en" sz="1729" b="1" u="sng">
                <a:solidFill>
                  <a:schemeClr val="hlink"/>
                </a:solidFill>
                <a:latin typeface="Happy Monkey"/>
                <a:ea typeface="Happy Monkey"/>
                <a:cs typeface="Happy Monkey"/>
                <a:sym typeface="Happy Monkey"/>
                <a:hlinkClick r:id="rId5"/>
              </a:rPr>
              <a:t>https://www.clpsfamily.com/first.html</a:t>
            </a:r>
            <a:endParaRPr sz="1729" b="1">
              <a:latin typeface="Happy Monkey"/>
              <a:ea typeface="Happy Monkey"/>
              <a:cs typeface="Happy Monkey"/>
              <a:sym typeface="Happy Monkey"/>
            </a:endParaRPr>
          </a:p>
          <a:p>
            <a:pPr marL="457200" lvl="0" indent="-338455" algn="ctr" rtl="0">
              <a:lnSpc>
                <a:spcPct val="95000"/>
              </a:lnSpc>
              <a:spcBef>
                <a:spcPts val="0"/>
              </a:spcBef>
              <a:spcAft>
                <a:spcPts val="0"/>
              </a:spcAft>
              <a:buSzPts val="1730"/>
              <a:buFont typeface="Happy Monkey"/>
              <a:buChar char="●"/>
            </a:pPr>
            <a:r>
              <a:rPr lang="en" sz="1729" b="1">
                <a:solidFill>
                  <a:srgbClr val="FF0000"/>
                </a:solidFill>
                <a:latin typeface="Happy Monkey"/>
                <a:ea typeface="Happy Monkey"/>
                <a:cs typeface="Happy Monkey"/>
                <a:sym typeface="Happy Monkey"/>
              </a:rPr>
              <a:t>Satellite Reading time</a:t>
            </a:r>
            <a:r>
              <a:rPr lang="en" sz="1729">
                <a:latin typeface="Happy Monkey"/>
                <a:ea typeface="Happy Monkey"/>
                <a:cs typeface="Happy Monkey"/>
                <a:sym typeface="Happy Monkey"/>
              </a:rPr>
              <a:t>- Needs to be a </a:t>
            </a:r>
            <a:r>
              <a:rPr lang="en" sz="1729" b="1">
                <a:solidFill>
                  <a:srgbClr val="000000"/>
                </a:solidFill>
                <a:highlight>
                  <a:srgbClr val="00FFFF"/>
                </a:highlight>
                <a:latin typeface="Happy Monkey"/>
                <a:ea typeface="Happy Monkey"/>
                <a:cs typeface="Happy Monkey"/>
                <a:sym typeface="Happy Monkey"/>
              </a:rPr>
              <a:t>MINIMUM of 15 min./ DAILY</a:t>
            </a:r>
            <a:r>
              <a:rPr lang="en" sz="1729">
                <a:highlight>
                  <a:srgbClr val="00FFFF"/>
                </a:highlight>
                <a:latin typeface="Happy Monkey"/>
                <a:ea typeface="Happy Monkey"/>
                <a:cs typeface="Happy Monkey"/>
                <a:sym typeface="Happy Monkey"/>
              </a:rPr>
              <a:t> </a:t>
            </a:r>
            <a:r>
              <a:rPr lang="en" sz="1729">
                <a:latin typeface="Happy Monkey"/>
                <a:ea typeface="Happy Monkey"/>
                <a:cs typeface="Happy Monkey"/>
                <a:sym typeface="Happy Monkey"/>
              </a:rPr>
              <a:t>out of the</a:t>
            </a:r>
            <a:r>
              <a:rPr lang="en" sz="1729" b="1">
                <a:solidFill>
                  <a:srgbClr val="000000"/>
                </a:solidFill>
                <a:latin typeface="Happy Monkey"/>
                <a:ea typeface="Happy Monkey"/>
                <a:cs typeface="Happy Monkey"/>
                <a:sym typeface="Happy Monkey"/>
              </a:rPr>
              <a:t> assigned leveled </a:t>
            </a:r>
            <a:r>
              <a:rPr lang="en" sz="1729">
                <a:latin typeface="Happy Monkey"/>
                <a:ea typeface="Happy Monkey"/>
                <a:cs typeface="Happy Monkey"/>
                <a:sym typeface="Happy Monkey"/>
              </a:rPr>
              <a:t>book.  </a:t>
            </a:r>
            <a:r>
              <a:rPr lang="en" sz="1729" b="1">
                <a:solidFill>
                  <a:srgbClr val="000000"/>
                </a:solidFill>
                <a:highlight>
                  <a:srgbClr val="00FFFF"/>
                </a:highlight>
                <a:latin typeface="Happy Monkey"/>
                <a:ea typeface="Happy Monkey"/>
                <a:cs typeface="Happy Monkey"/>
                <a:sym typeface="Happy Monkey"/>
              </a:rPr>
              <a:t>The parent is expected to sit next to the student as they read.  You will help them work through unfamiliar words using phonic skills, as well as, use the Guided Level Reading questions under “Reading Resources,” on the First Grade web page.</a:t>
            </a:r>
            <a:r>
              <a:rPr lang="en" sz="1729">
                <a:highlight>
                  <a:srgbClr val="00FFFF"/>
                </a:highlight>
                <a:latin typeface="Happy Monkey"/>
                <a:ea typeface="Happy Monkey"/>
                <a:cs typeface="Happy Monkey"/>
                <a:sym typeface="Happy Monkey"/>
              </a:rPr>
              <a:t> </a:t>
            </a:r>
            <a:r>
              <a:rPr lang="en" sz="1729">
                <a:latin typeface="Happy Monkey"/>
                <a:ea typeface="Happy Monkey"/>
                <a:cs typeface="Happy Monkey"/>
                <a:sym typeface="Happy Monkey"/>
              </a:rPr>
              <a:t> </a:t>
            </a:r>
            <a:r>
              <a:rPr lang="en" sz="2029" b="1" u="sng">
                <a:solidFill>
                  <a:srgbClr val="FF0000"/>
                </a:solidFill>
                <a:highlight>
                  <a:schemeClr val="accent6"/>
                </a:highlight>
                <a:latin typeface="Happy Monkey"/>
                <a:ea typeface="Happy Monkey"/>
                <a:cs typeface="Happy Monkey"/>
                <a:sym typeface="Happy Monkey"/>
              </a:rPr>
              <a:t>Every time!</a:t>
            </a:r>
            <a:endParaRPr sz="2029" b="1" u="sng">
              <a:solidFill>
                <a:srgbClr val="FF0000"/>
              </a:solidFill>
              <a:highlight>
                <a:schemeClr val="accent6"/>
              </a:highlight>
              <a:latin typeface="Happy Monkey"/>
              <a:ea typeface="Happy Monkey"/>
              <a:cs typeface="Happy Monkey"/>
              <a:sym typeface="Happy Monkey"/>
            </a:endParaRPr>
          </a:p>
          <a:p>
            <a:pPr marL="457200" lvl="0" indent="0" algn="l" rtl="0">
              <a:lnSpc>
                <a:spcPct val="95000"/>
              </a:lnSpc>
              <a:spcBef>
                <a:spcPts val="1200"/>
              </a:spcBef>
              <a:spcAft>
                <a:spcPts val="0"/>
              </a:spcAft>
              <a:buSzPts val="935"/>
              <a:buNone/>
            </a:pPr>
            <a:endParaRPr sz="1729"/>
          </a:p>
          <a:p>
            <a:pPr marL="457200" lvl="0" indent="0" algn="l" rtl="0">
              <a:lnSpc>
                <a:spcPct val="95000"/>
              </a:lnSpc>
              <a:spcBef>
                <a:spcPts val="1200"/>
              </a:spcBef>
              <a:spcAft>
                <a:spcPts val="1200"/>
              </a:spcAft>
              <a:buSzPts val="935"/>
              <a:buNone/>
            </a:pPr>
            <a:endParaRPr sz="1530"/>
          </a:p>
        </p:txBody>
      </p:sp>
      <p:pic>
        <p:nvPicPr>
          <p:cNvPr id="2" name="Audio 1">
            <a:hlinkClick r:id="" action="ppaction://media"/>
            <a:extLst>
              <a:ext uri="{FF2B5EF4-FFF2-40B4-BE49-F238E27FC236}">
                <a16:creationId xmlns:a16="http://schemas.microsoft.com/office/drawing/2014/main" id="{38FF4E89-15C1-4844-AA4A-0689112328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8796"/>
    </mc:Choice>
    <mc:Fallback>
      <p:transition spd="slow" advTm="408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228300"/>
            <a:ext cx="8520600" cy="789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u="sng">
                <a:solidFill>
                  <a:srgbClr val="0000FF"/>
                </a:solidFill>
                <a:latin typeface="Happy Monkey"/>
                <a:ea typeface="Happy Monkey"/>
                <a:cs typeface="Happy Monkey"/>
                <a:sym typeface="Happy Monkey"/>
              </a:rPr>
              <a:t>Writing Composition</a:t>
            </a:r>
            <a:endParaRPr b="1" u="sng">
              <a:solidFill>
                <a:srgbClr val="0000FF"/>
              </a:solidFill>
              <a:latin typeface="Happy Monkey"/>
              <a:ea typeface="Happy Monkey"/>
              <a:cs typeface="Happy Monkey"/>
              <a:sym typeface="Happy Monkey"/>
            </a:endParaRPr>
          </a:p>
        </p:txBody>
      </p:sp>
      <p:sp>
        <p:nvSpPr>
          <p:cNvPr id="100" name="Google Shape;100;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7027" algn="l" rtl="0">
              <a:lnSpc>
                <a:spcPct val="95000"/>
              </a:lnSpc>
              <a:spcBef>
                <a:spcPts val="0"/>
              </a:spcBef>
              <a:spcAft>
                <a:spcPts val="0"/>
              </a:spcAft>
              <a:buClr>
                <a:srgbClr val="000000"/>
              </a:buClr>
              <a:buSzPts val="1865"/>
              <a:buFont typeface="Happy Monkey"/>
              <a:buChar char="●"/>
            </a:pPr>
            <a:r>
              <a:rPr lang="en" sz="1865" b="1">
                <a:solidFill>
                  <a:srgbClr val="FF0000"/>
                </a:solidFill>
                <a:highlight>
                  <a:schemeClr val="accent6"/>
                </a:highlight>
                <a:latin typeface="Happy Monkey"/>
                <a:ea typeface="Happy Monkey"/>
                <a:cs typeface="Happy Monkey"/>
                <a:sym typeface="Happy Monkey"/>
              </a:rPr>
              <a:t>Writing Composition Binders </a:t>
            </a:r>
            <a:r>
              <a:rPr lang="en" sz="1865" u="sng">
                <a:solidFill>
                  <a:srgbClr val="000000"/>
                </a:solidFill>
                <a:highlight>
                  <a:schemeClr val="accent6"/>
                </a:highlight>
                <a:latin typeface="Happy Monkey"/>
                <a:ea typeface="Happy Monkey"/>
                <a:cs typeface="Happy Monkey"/>
                <a:sym typeface="Happy Monkey"/>
              </a:rPr>
              <a:t>will be used and will come back and forth from school to home-</a:t>
            </a:r>
            <a:r>
              <a:rPr lang="en" sz="1865" b="1">
                <a:solidFill>
                  <a:srgbClr val="FF0000"/>
                </a:solidFill>
                <a:highlight>
                  <a:schemeClr val="accent6"/>
                </a:highlight>
                <a:latin typeface="Happy Monkey"/>
                <a:ea typeface="Happy Monkey"/>
                <a:cs typeface="Happy Monkey"/>
                <a:sym typeface="Happy Monkey"/>
              </a:rPr>
              <a:t> EVERY DAY.</a:t>
            </a:r>
            <a:r>
              <a:rPr lang="en" sz="1865">
                <a:solidFill>
                  <a:srgbClr val="000000"/>
                </a:solidFill>
                <a:highlight>
                  <a:schemeClr val="accent6"/>
                </a:highlight>
                <a:latin typeface="Happy Monkey"/>
                <a:ea typeface="Happy Monkey"/>
                <a:cs typeface="Happy Monkey"/>
                <a:sym typeface="Happy Monkey"/>
              </a:rPr>
              <a:t>  All composition assignments for home and classroom will be in it for each unit.</a:t>
            </a:r>
            <a:endParaRPr sz="1865">
              <a:solidFill>
                <a:srgbClr val="000000"/>
              </a:solidFill>
              <a:highlight>
                <a:schemeClr val="accent6"/>
              </a:highlight>
              <a:latin typeface="Happy Monkey"/>
              <a:ea typeface="Happy Monkey"/>
              <a:cs typeface="Happy Monkey"/>
              <a:sym typeface="Happy Monkey"/>
            </a:endParaRPr>
          </a:p>
          <a:p>
            <a:pPr marL="457200" lvl="0" indent="0" algn="l" rtl="0">
              <a:lnSpc>
                <a:spcPct val="95000"/>
              </a:lnSpc>
              <a:spcBef>
                <a:spcPts val="1200"/>
              </a:spcBef>
              <a:spcAft>
                <a:spcPts val="0"/>
              </a:spcAft>
              <a:buSzPts val="1018"/>
              <a:buNone/>
            </a:pPr>
            <a:r>
              <a:rPr lang="en" sz="1865" b="1" u="sng">
                <a:solidFill>
                  <a:srgbClr val="FF0000"/>
                </a:solidFill>
                <a:highlight>
                  <a:srgbClr val="FFFF00"/>
                </a:highlight>
                <a:latin typeface="Happy Monkey"/>
                <a:ea typeface="Happy Monkey"/>
                <a:cs typeface="Happy Monkey"/>
                <a:sym typeface="Happy Monkey"/>
              </a:rPr>
              <a:t>IMPORTANT!</a:t>
            </a:r>
            <a:r>
              <a:rPr lang="en" sz="1865">
                <a:solidFill>
                  <a:srgbClr val="000000"/>
                </a:solidFill>
                <a:highlight>
                  <a:schemeClr val="accent6"/>
                </a:highlight>
                <a:latin typeface="Happy Monkey"/>
                <a:ea typeface="Happy Monkey"/>
                <a:cs typeface="Happy Monkey"/>
                <a:sym typeface="Happy Monkey"/>
              </a:rPr>
              <a:t> </a:t>
            </a:r>
            <a:r>
              <a:rPr lang="en" sz="1865" b="1">
                <a:solidFill>
                  <a:srgbClr val="000000"/>
                </a:solidFill>
                <a:highlight>
                  <a:schemeClr val="accent6"/>
                </a:highlight>
                <a:latin typeface="Happy Monkey"/>
                <a:ea typeface="Happy Monkey"/>
                <a:cs typeface="Happy Monkey"/>
                <a:sym typeface="Happy Monkey"/>
              </a:rPr>
              <a:t> </a:t>
            </a:r>
            <a:r>
              <a:rPr lang="en" sz="1865" b="1">
                <a:solidFill>
                  <a:srgbClr val="000000"/>
                </a:solidFill>
                <a:highlight>
                  <a:srgbClr val="00FFFF"/>
                </a:highlight>
                <a:latin typeface="Happy Monkey"/>
                <a:ea typeface="Happy Monkey"/>
                <a:cs typeface="Happy Monkey"/>
                <a:sym typeface="Happy Monkey"/>
              </a:rPr>
              <a:t>Please complete the lesson on your assigned Satellite Day.  The class day lesson will always follow what YOU did the day before.  If your student does not complete their assigned lesson with you, they will be behind on the next class day.</a:t>
            </a:r>
            <a:endParaRPr sz="1865" b="1">
              <a:solidFill>
                <a:srgbClr val="000000"/>
              </a:solidFill>
              <a:highlight>
                <a:srgbClr val="00FFFF"/>
              </a:highlight>
              <a:latin typeface="Happy Monkey"/>
              <a:ea typeface="Happy Monkey"/>
              <a:cs typeface="Happy Monkey"/>
              <a:sym typeface="Happy Monkey"/>
            </a:endParaRPr>
          </a:p>
          <a:p>
            <a:pPr marL="457200" lvl="0" indent="-347027" algn="l" rtl="0">
              <a:lnSpc>
                <a:spcPct val="95000"/>
              </a:lnSpc>
              <a:spcBef>
                <a:spcPts val="1200"/>
              </a:spcBef>
              <a:spcAft>
                <a:spcPts val="0"/>
              </a:spcAft>
              <a:buClr>
                <a:srgbClr val="000000"/>
              </a:buClr>
              <a:buSzPts val="1865"/>
              <a:buFont typeface="Happy Monkey"/>
              <a:buChar char="●"/>
            </a:pPr>
            <a:r>
              <a:rPr lang="en" sz="1865">
                <a:solidFill>
                  <a:srgbClr val="000000"/>
                </a:solidFill>
                <a:highlight>
                  <a:schemeClr val="accent6"/>
                </a:highlight>
                <a:latin typeface="Happy Monkey"/>
                <a:ea typeface="Happy Monkey"/>
                <a:cs typeface="Happy Monkey"/>
                <a:sym typeface="Happy Monkey"/>
              </a:rPr>
              <a:t>See </a:t>
            </a:r>
            <a:r>
              <a:rPr lang="en" sz="1865" u="sng">
                <a:solidFill>
                  <a:srgbClr val="FF0000"/>
                </a:solidFill>
                <a:highlight>
                  <a:schemeClr val="accent6"/>
                </a:highlight>
                <a:latin typeface="Happy Monkey"/>
                <a:ea typeface="Happy Monkey"/>
                <a:cs typeface="Happy Monkey"/>
                <a:sym typeface="Happy Monkey"/>
                <a:hlinkClick r:id="rId5">
                  <a:extLst>
                    <a:ext uri="{A12FA001-AC4F-418D-AE19-62706E023703}">
                      <ahyp:hlinkClr xmlns:ahyp="http://schemas.microsoft.com/office/drawing/2018/hyperlinkcolor" val="tx"/>
                    </a:ext>
                  </a:extLst>
                </a:hlinkClick>
              </a:rPr>
              <a:t>https://www.clpsfamily.com/first.html</a:t>
            </a:r>
            <a:r>
              <a:rPr lang="en" sz="1865">
                <a:solidFill>
                  <a:srgbClr val="000000"/>
                </a:solidFill>
                <a:highlight>
                  <a:schemeClr val="accent6"/>
                </a:highlight>
                <a:latin typeface="Happy Monkey"/>
                <a:ea typeface="Happy Monkey"/>
                <a:cs typeface="Happy Monkey"/>
                <a:sym typeface="Happy Monkey"/>
              </a:rPr>
              <a:t> for Writing Composition overview, as well as some student samples of what a typical student might produce at the beginning of the year.</a:t>
            </a:r>
            <a:endParaRPr sz="1865">
              <a:solidFill>
                <a:srgbClr val="000000"/>
              </a:solidFill>
              <a:highlight>
                <a:schemeClr val="accent6"/>
              </a:highlight>
              <a:latin typeface="Happy Monkey"/>
              <a:ea typeface="Happy Monkey"/>
              <a:cs typeface="Happy Monkey"/>
              <a:sym typeface="Happy Monkey"/>
            </a:endParaRPr>
          </a:p>
          <a:p>
            <a:pPr marL="457200" lvl="0" indent="0" algn="l" rtl="0">
              <a:lnSpc>
                <a:spcPct val="95000"/>
              </a:lnSpc>
              <a:spcBef>
                <a:spcPts val="1200"/>
              </a:spcBef>
              <a:spcAft>
                <a:spcPts val="1200"/>
              </a:spcAft>
              <a:buSzPts val="1018"/>
              <a:buNone/>
            </a:pPr>
            <a:endParaRPr sz="1665">
              <a:latin typeface="Happy Monkey"/>
              <a:ea typeface="Happy Monkey"/>
              <a:cs typeface="Happy Monkey"/>
              <a:sym typeface="Happy Monkey"/>
            </a:endParaRPr>
          </a:p>
        </p:txBody>
      </p:sp>
      <p:pic>
        <p:nvPicPr>
          <p:cNvPr id="2" name="Audio 1">
            <a:hlinkClick r:id="" action="ppaction://media"/>
            <a:extLst>
              <a:ext uri="{FF2B5EF4-FFF2-40B4-BE49-F238E27FC236}">
                <a16:creationId xmlns:a16="http://schemas.microsoft.com/office/drawing/2014/main" id="{CE4C67CF-8A85-424F-8CB9-015DCBCF8B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970"/>
    </mc:Choice>
    <mc:Fallback>
      <p:transition spd="slow" advTm="11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20" b="1" u="sng">
                <a:solidFill>
                  <a:srgbClr val="FF0000"/>
                </a:solidFill>
                <a:latin typeface="Happy Monkey"/>
                <a:ea typeface="Happy Monkey"/>
                <a:cs typeface="Happy Monkey"/>
                <a:sym typeface="Happy Monkey"/>
              </a:rPr>
              <a:t>Enrichment</a:t>
            </a:r>
            <a:endParaRPr sz="2720" b="1" u="sng">
              <a:solidFill>
                <a:srgbClr val="FF0000"/>
              </a:solidFill>
              <a:latin typeface="Happy Monkey"/>
              <a:ea typeface="Happy Monkey"/>
              <a:cs typeface="Happy Monkey"/>
              <a:sym typeface="Happy Monkey"/>
            </a:endParaRPr>
          </a:p>
        </p:txBody>
      </p:sp>
      <p:sp>
        <p:nvSpPr>
          <p:cNvPr id="106" name="Google Shape;106;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rgbClr val="000000"/>
              </a:buClr>
              <a:buSzPts val="1800"/>
              <a:buFont typeface="Happy Monkey"/>
              <a:buChar char="●"/>
            </a:pPr>
            <a:r>
              <a:rPr lang="en">
                <a:solidFill>
                  <a:srgbClr val="000000"/>
                </a:solidFill>
                <a:latin typeface="Happy Monkey"/>
                <a:ea typeface="Happy Monkey"/>
                <a:cs typeface="Happy Monkey"/>
                <a:sym typeface="Happy Monkey"/>
              </a:rPr>
              <a:t>Curriculum is </a:t>
            </a:r>
            <a:r>
              <a:rPr lang="en" b="1">
                <a:solidFill>
                  <a:srgbClr val="FF0000"/>
                </a:solidFill>
                <a:latin typeface="Happy Monkey"/>
                <a:ea typeface="Happy Monkey"/>
                <a:cs typeface="Happy Monkey"/>
                <a:sym typeface="Happy Monkey"/>
              </a:rPr>
              <a:t>used to cover the subjects of Science, Geography, and History.</a:t>
            </a:r>
            <a:endParaRPr b="1">
              <a:solidFill>
                <a:srgbClr val="FF0000"/>
              </a:solidFill>
              <a:latin typeface="Happy Monkey"/>
              <a:ea typeface="Happy Monkey"/>
              <a:cs typeface="Happy Monkey"/>
              <a:sym typeface="Happy Monkey"/>
            </a:endParaRPr>
          </a:p>
          <a:p>
            <a:pPr marL="457200" lvl="0" indent="-342900" algn="l" rtl="0">
              <a:spcBef>
                <a:spcPts val="0"/>
              </a:spcBef>
              <a:spcAft>
                <a:spcPts val="0"/>
              </a:spcAft>
              <a:buClr>
                <a:srgbClr val="000000"/>
              </a:buClr>
              <a:buSzPts val="1800"/>
              <a:buFont typeface="Happy Monkey"/>
              <a:buChar char="●"/>
            </a:pPr>
            <a:r>
              <a:rPr lang="en">
                <a:solidFill>
                  <a:srgbClr val="000000"/>
                </a:solidFill>
                <a:latin typeface="Happy Monkey"/>
                <a:ea typeface="Happy Monkey"/>
                <a:cs typeface="Happy Monkey"/>
                <a:sym typeface="Happy Monkey"/>
              </a:rPr>
              <a:t>Centers around a classical “read-aloud” book each week, and integrates science, geography, history/ culture, and the arts.</a:t>
            </a:r>
            <a:endParaRPr>
              <a:solidFill>
                <a:srgbClr val="000000"/>
              </a:solidFill>
              <a:latin typeface="Happy Monkey"/>
              <a:ea typeface="Happy Monkey"/>
              <a:cs typeface="Happy Monkey"/>
              <a:sym typeface="Happy Monkey"/>
            </a:endParaRPr>
          </a:p>
          <a:p>
            <a:pPr marL="457200" lvl="0" indent="-342900" algn="l" rtl="0">
              <a:spcBef>
                <a:spcPts val="0"/>
              </a:spcBef>
              <a:spcAft>
                <a:spcPts val="0"/>
              </a:spcAft>
              <a:buClr>
                <a:srgbClr val="000000"/>
              </a:buClr>
              <a:buSzPts val="1800"/>
              <a:buFont typeface="Happy Monkey"/>
              <a:buChar char="●"/>
            </a:pPr>
            <a:r>
              <a:rPr lang="en">
                <a:solidFill>
                  <a:srgbClr val="000000"/>
                </a:solidFill>
                <a:latin typeface="Happy Monkey"/>
                <a:ea typeface="Happy Monkey"/>
                <a:cs typeface="Happy Monkey"/>
                <a:sym typeface="Happy Monkey"/>
              </a:rPr>
              <a:t>In </a:t>
            </a:r>
            <a:r>
              <a:rPr lang="en" b="1">
                <a:solidFill>
                  <a:srgbClr val="FF0000"/>
                </a:solidFill>
                <a:latin typeface="Happy Monkey"/>
                <a:ea typeface="Happy Monkey"/>
                <a:cs typeface="Happy Monkey"/>
                <a:sym typeface="Happy Monkey"/>
              </a:rPr>
              <a:t>Science</a:t>
            </a:r>
            <a:r>
              <a:rPr lang="en">
                <a:solidFill>
                  <a:srgbClr val="FF0000"/>
                </a:solidFill>
                <a:latin typeface="Happy Monkey"/>
                <a:ea typeface="Happy Monkey"/>
                <a:cs typeface="Happy Monkey"/>
                <a:sym typeface="Happy Monkey"/>
              </a:rPr>
              <a:t>,</a:t>
            </a:r>
            <a:r>
              <a:rPr lang="en">
                <a:solidFill>
                  <a:srgbClr val="000000"/>
                </a:solidFill>
                <a:latin typeface="Happy Monkey"/>
                <a:ea typeface="Happy Monkey"/>
                <a:cs typeface="Happy Monkey"/>
                <a:sym typeface="Happy Monkey"/>
              </a:rPr>
              <a:t> this curriculum will introduce students to scientific vocabulary, nature discovery, and observation skills.</a:t>
            </a:r>
            <a:endParaRPr>
              <a:solidFill>
                <a:srgbClr val="000000"/>
              </a:solidFill>
              <a:latin typeface="Happy Monkey"/>
              <a:ea typeface="Happy Monkey"/>
              <a:cs typeface="Happy Monkey"/>
              <a:sym typeface="Happy Monkey"/>
            </a:endParaRPr>
          </a:p>
          <a:p>
            <a:pPr marL="457200" lvl="0" indent="-342900" algn="l" rtl="0">
              <a:spcBef>
                <a:spcPts val="0"/>
              </a:spcBef>
              <a:spcAft>
                <a:spcPts val="0"/>
              </a:spcAft>
              <a:buClr>
                <a:srgbClr val="000000"/>
              </a:buClr>
              <a:buSzPts val="1800"/>
              <a:buFont typeface="Happy Monkey"/>
              <a:buChar char="●"/>
            </a:pPr>
            <a:r>
              <a:rPr lang="en" b="1">
                <a:solidFill>
                  <a:srgbClr val="FF0000"/>
                </a:solidFill>
                <a:latin typeface="Happy Monkey"/>
                <a:ea typeface="Happy Monkey"/>
                <a:cs typeface="Happy Monkey"/>
                <a:sym typeface="Happy Monkey"/>
              </a:rPr>
              <a:t>Geography, History/Culture </a:t>
            </a:r>
            <a:r>
              <a:rPr lang="en">
                <a:solidFill>
                  <a:srgbClr val="000000"/>
                </a:solidFill>
                <a:latin typeface="Happy Monkey"/>
                <a:ea typeface="Happy Monkey"/>
                <a:cs typeface="Happy Monkey"/>
                <a:sym typeface="Happy Monkey"/>
              </a:rPr>
              <a:t>introduces significant people/events relevant to the establishment of America, as well as foundational Geography concepts</a:t>
            </a:r>
            <a:endParaRPr>
              <a:solidFill>
                <a:srgbClr val="000000"/>
              </a:solidFill>
              <a:latin typeface="Happy Monkey"/>
              <a:ea typeface="Happy Monkey"/>
              <a:cs typeface="Happy Monkey"/>
              <a:sym typeface="Happy Monkey"/>
            </a:endParaRPr>
          </a:p>
          <a:p>
            <a:pPr marL="457200" lvl="0" indent="-342900" algn="l" rtl="0">
              <a:spcBef>
                <a:spcPts val="0"/>
              </a:spcBef>
              <a:spcAft>
                <a:spcPts val="0"/>
              </a:spcAft>
              <a:buClr>
                <a:srgbClr val="000000"/>
              </a:buClr>
              <a:buSzPts val="1800"/>
              <a:buFont typeface="Happy Monkey"/>
              <a:buChar char="●"/>
            </a:pPr>
            <a:r>
              <a:rPr lang="en" b="1">
                <a:solidFill>
                  <a:srgbClr val="FF0000"/>
                </a:solidFill>
                <a:latin typeface="Happy Monkey"/>
                <a:ea typeface="Happy Monkey"/>
                <a:cs typeface="Happy Monkey"/>
                <a:sym typeface="Happy Monkey"/>
              </a:rPr>
              <a:t>Arts</a:t>
            </a:r>
            <a:r>
              <a:rPr lang="en">
                <a:solidFill>
                  <a:srgbClr val="000000"/>
                </a:solidFill>
                <a:latin typeface="Happy Monkey"/>
                <a:ea typeface="Happy Monkey"/>
                <a:cs typeface="Happy Monkey"/>
                <a:sym typeface="Happy Monkey"/>
              </a:rPr>
              <a:t>- consists of poetry, well known pieces of art/artist. and music/composers and their rich cultural heritage.</a:t>
            </a:r>
            <a:endParaRPr>
              <a:solidFill>
                <a:srgbClr val="000000"/>
              </a:solidFill>
              <a:latin typeface="Happy Monkey"/>
              <a:ea typeface="Happy Monkey"/>
              <a:cs typeface="Happy Monkey"/>
              <a:sym typeface="Happy Monkey"/>
            </a:endParaRPr>
          </a:p>
        </p:txBody>
      </p:sp>
      <p:pic>
        <p:nvPicPr>
          <p:cNvPr id="2" name="Audio 1">
            <a:hlinkClick r:id="" action="ppaction://media"/>
            <a:extLst>
              <a:ext uri="{FF2B5EF4-FFF2-40B4-BE49-F238E27FC236}">
                <a16:creationId xmlns:a16="http://schemas.microsoft.com/office/drawing/2014/main" id="{CB891EB5-B092-4777-AC71-D6B9092766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982"/>
    </mc:Choice>
    <mc:Fallback>
      <p:transition spd="slow" advTm="7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1236</Words>
  <Application>Microsoft Office PowerPoint</Application>
  <PresentationFormat>On-screen Show (16:9)</PresentationFormat>
  <Paragraphs>52</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Merriweather</vt:lpstr>
      <vt:lpstr>Arial</vt:lpstr>
      <vt:lpstr>Happy Monkey</vt:lpstr>
      <vt:lpstr>Simple Light</vt:lpstr>
      <vt:lpstr>Curriculum Overview for First Grade</vt:lpstr>
      <vt:lpstr>Saxon Math 2</vt:lpstr>
      <vt:lpstr>                                               Cont…..</vt:lpstr>
      <vt:lpstr>Math Expectations of Parent</vt:lpstr>
      <vt:lpstr>English/ Language Arts  </vt:lpstr>
      <vt:lpstr>                                               ELA  Cont...</vt:lpstr>
      <vt:lpstr>ELA Expectation for Parents</vt:lpstr>
      <vt:lpstr>Writing Composition</vt:lpstr>
      <vt:lpstr>Enrichment</vt:lpstr>
      <vt:lpstr>Enrichment Expectations for Parent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Curriculum Overview for First Grade</dc:title>
  <dc:creator>Cason Smith</dc:creator>
  <cp:lastModifiedBy>Cason Smith</cp:lastModifiedBy>
  <cp:revision>1</cp:revision>
  <dcterms:modified xsi:type="dcterms:W3CDTF">2021-07-31T15:10:48Z</dcterms:modified>
</cp:coreProperties>
</file>